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comment1.xml" ContentType="application/vnd.openxmlformats-officedocument.presentationml.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omments/comment2.xml" ContentType="application/vnd.openxmlformats-officedocument.presentationml.comment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5" r:id="rId3"/>
    <p:sldMasterId id="2147483670" r:id="rId4"/>
  </p:sldMasterIdLst>
  <p:notesMasterIdLst>
    <p:notesMasterId r:id="rId57"/>
  </p:notesMasterIdLst>
  <p:sldIdLst>
    <p:sldId id="259" r:id="rId5"/>
    <p:sldId id="272" r:id="rId6"/>
    <p:sldId id="970" r:id="rId7"/>
    <p:sldId id="971" r:id="rId8"/>
    <p:sldId id="972" r:id="rId9"/>
    <p:sldId id="973" r:id="rId10"/>
    <p:sldId id="975" r:id="rId11"/>
    <p:sldId id="436" r:id="rId12"/>
    <p:sldId id="977" r:id="rId13"/>
    <p:sldId id="978" r:id="rId14"/>
    <p:sldId id="980" r:id="rId15"/>
    <p:sldId id="424" r:id="rId16"/>
    <p:sldId id="426" r:id="rId17"/>
    <p:sldId id="1002" r:id="rId18"/>
    <p:sldId id="415" r:id="rId19"/>
    <p:sldId id="1041" r:id="rId20"/>
    <p:sldId id="1003" r:id="rId21"/>
    <p:sldId id="1004" r:id="rId22"/>
    <p:sldId id="1005" r:id="rId23"/>
    <p:sldId id="1006" r:id="rId24"/>
    <p:sldId id="1007" r:id="rId25"/>
    <p:sldId id="1008" r:id="rId26"/>
    <p:sldId id="1010" r:id="rId27"/>
    <p:sldId id="1009" r:id="rId28"/>
    <p:sldId id="1011" r:id="rId29"/>
    <p:sldId id="1012" r:id="rId30"/>
    <p:sldId id="1013" r:id="rId31"/>
    <p:sldId id="1014" r:id="rId32"/>
    <p:sldId id="1015" r:id="rId33"/>
    <p:sldId id="1016" r:id="rId34"/>
    <p:sldId id="1017" r:id="rId35"/>
    <p:sldId id="1018" r:id="rId36"/>
    <p:sldId id="1019" r:id="rId37"/>
    <p:sldId id="1020" r:id="rId38"/>
    <p:sldId id="1021" r:id="rId39"/>
    <p:sldId id="1022" r:id="rId40"/>
    <p:sldId id="1023" r:id="rId41"/>
    <p:sldId id="1024" r:id="rId42"/>
    <p:sldId id="1025" r:id="rId43"/>
    <p:sldId id="1026" r:id="rId44"/>
    <p:sldId id="1027" r:id="rId45"/>
    <p:sldId id="1028" r:id="rId46"/>
    <p:sldId id="1029" r:id="rId47"/>
    <p:sldId id="1030" r:id="rId48"/>
    <p:sldId id="1031" r:id="rId49"/>
    <p:sldId id="1032" r:id="rId50"/>
    <p:sldId id="1033" r:id="rId51"/>
    <p:sldId id="1034" r:id="rId52"/>
    <p:sldId id="1035" r:id="rId53"/>
    <p:sldId id="1036" r:id="rId54"/>
    <p:sldId id="1039" r:id="rId55"/>
    <p:sldId id="1040"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 Hatcher" initials="LH" lastIdx="4" clrIdx="0">
    <p:extLst>
      <p:ext uri="{19B8F6BF-5375-455C-9EA6-DF929625EA0E}">
        <p15:presenceInfo xmlns:p15="http://schemas.microsoft.com/office/powerpoint/2012/main" userId="8175b08ae63463f5" providerId="Windows Live"/>
      </p:ext>
    </p:extLst>
  </p:cmAuthor>
  <p:cmAuthor id="2" name="Gretchen Frankenberry" initials="GF" lastIdx="3" clrIdx="1">
    <p:extLst>
      <p:ext uri="{19B8F6BF-5375-455C-9EA6-DF929625EA0E}">
        <p15:presenceInfo xmlns:p15="http://schemas.microsoft.com/office/powerpoint/2012/main" userId="5f4dbb0b81285e7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20"/>
    <p:restoredTop sz="78310"/>
  </p:normalViewPr>
  <p:slideViewPr>
    <p:cSldViewPr snapToGrid="0" snapToObjects="1">
      <p:cViewPr varScale="1">
        <p:scale>
          <a:sx n="91" d="100"/>
          <a:sy n="91" d="100"/>
        </p:scale>
        <p:origin x="1088"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8-23T08:24:08.672" idx="1">
    <p:pos x="10" y="10"/>
    <p:text>Can't find embedded video in original slides</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1-08-23T08:24:23.376" idx="2">
    <p:pos x="10" y="10"/>
    <p:text>This is duplicative of slide 53. Not sure if intentional or accident but I left it in.</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621845-5AB6-7646-BB3F-3944E5D354B4}" type="datetimeFigureOut">
              <a:rPr lang="en-US" smtClean="0"/>
              <a:t>6/6/22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36C0AF-475F-FF49-B668-19876EEDE3FD}" type="slidenum">
              <a:rPr lang="en-US" smtClean="0"/>
              <a:t>‹#›</a:t>
            </a:fld>
            <a:endParaRPr lang="en-US"/>
          </a:p>
        </p:txBody>
      </p:sp>
    </p:spTree>
    <p:extLst>
      <p:ext uri="{BB962C8B-B14F-4D97-AF65-F5344CB8AC3E}">
        <p14:creationId xmlns:p14="http://schemas.microsoft.com/office/powerpoint/2010/main" val="4186830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People are concerned with the decline in calls to CPS during the pandemic. They are worried that kids are less safe because kids have less contact with other protective adults in the community. However, we know that parental stressors are a higher risk factor for abuse and neglect than proximity to mandated reporters. This session will explore how we can support families in our community, so that abuse/neglect doesn’t happen in the first place. We will discuss how we can shift from “mandated reporting” and a culture surveillance of families to “mandated supporting” and a culture of support for families. </a:t>
            </a:r>
          </a:p>
          <a:p>
            <a:endParaRPr lang="en-US" dirty="0"/>
          </a:p>
        </p:txBody>
      </p:sp>
      <p:sp>
        <p:nvSpPr>
          <p:cNvPr id="4" name="Slide Number Placeholder 3"/>
          <p:cNvSpPr>
            <a:spLocks noGrp="1"/>
          </p:cNvSpPr>
          <p:nvPr>
            <p:ph type="sldNum" sz="quarter" idx="5"/>
          </p:nvPr>
        </p:nvSpPr>
        <p:spPr/>
        <p:txBody>
          <a:bodyPr/>
          <a:lstStyle/>
          <a:p>
            <a:fld id="{5236C0AF-475F-FF49-B668-19876EEDE3FD}" type="slidenum">
              <a:rPr lang="en-US" smtClean="0"/>
              <a:t>2</a:t>
            </a:fld>
            <a:endParaRPr lang="en-US"/>
          </a:p>
        </p:txBody>
      </p:sp>
    </p:spTree>
    <p:extLst>
      <p:ext uri="{BB962C8B-B14F-4D97-AF65-F5344CB8AC3E}">
        <p14:creationId xmlns:p14="http://schemas.microsoft.com/office/powerpoint/2010/main" val="2945842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36C0AF-475F-FF49-B668-19876EEDE3FD}" type="slidenum">
              <a:rPr lang="en-US" smtClean="0"/>
              <a:t>11</a:t>
            </a:fld>
            <a:endParaRPr lang="en-US"/>
          </a:p>
        </p:txBody>
      </p:sp>
    </p:spTree>
    <p:extLst>
      <p:ext uri="{BB962C8B-B14F-4D97-AF65-F5344CB8AC3E}">
        <p14:creationId xmlns:p14="http://schemas.microsoft.com/office/powerpoint/2010/main" val="772999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36C0AF-475F-FF49-B668-19876EEDE3FD}" type="slidenum">
              <a:rPr lang="en-US" smtClean="0"/>
              <a:t>12</a:t>
            </a:fld>
            <a:endParaRPr lang="en-US"/>
          </a:p>
        </p:txBody>
      </p:sp>
    </p:spTree>
    <p:extLst>
      <p:ext uri="{BB962C8B-B14F-4D97-AF65-F5344CB8AC3E}">
        <p14:creationId xmlns:p14="http://schemas.microsoft.com/office/powerpoint/2010/main" val="1496456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36C0AF-475F-FF49-B668-19876EEDE3FD}" type="slidenum">
              <a:rPr lang="en-US" smtClean="0"/>
              <a:t>13</a:t>
            </a:fld>
            <a:endParaRPr lang="en-US"/>
          </a:p>
        </p:txBody>
      </p:sp>
    </p:spTree>
    <p:extLst>
      <p:ext uri="{BB962C8B-B14F-4D97-AF65-F5344CB8AC3E}">
        <p14:creationId xmlns:p14="http://schemas.microsoft.com/office/powerpoint/2010/main" val="2025780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36C0AF-475F-FF49-B668-19876EEDE3FD}" type="slidenum">
              <a:rPr lang="en-US" smtClean="0"/>
              <a:t>14</a:t>
            </a:fld>
            <a:endParaRPr lang="en-US"/>
          </a:p>
        </p:txBody>
      </p:sp>
    </p:spTree>
    <p:extLst>
      <p:ext uri="{BB962C8B-B14F-4D97-AF65-F5344CB8AC3E}">
        <p14:creationId xmlns:p14="http://schemas.microsoft.com/office/powerpoint/2010/main" val="2486743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36C0AF-475F-FF49-B668-19876EEDE3FD}" type="slidenum">
              <a:rPr lang="en-US" smtClean="0"/>
              <a:t>15</a:t>
            </a:fld>
            <a:endParaRPr lang="en-US"/>
          </a:p>
        </p:txBody>
      </p:sp>
    </p:spTree>
    <p:extLst>
      <p:ext uri="{BB962C8B-B14F-4D97-AF65-F5344CB8AC3E}">
        <p14:creationId xmlns:p14="http://schemas.microsoft.com/office/powerpoint/2010/main" val="1410055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36C0AF-475F-FF49-B668-19876EEDE3FD}" type="slidenum">
              <a:rPr lang="en-US" smtClean="0"/>
              <a:t>16</a:t>
            </a:fld>
            <a:endParaRPr lang="en-US"/>
          </a:p>
        </p:txBody>
      </p:sp>
    </p:spTree>
    <p:extLst>
      <p:ext uri="{BB962C8B-B14F-4D97-AF65-F5344CB8AC3E}">
        <p14:creationId xmlns:p14="http://schemas.microsoft.com/office/powerpoint/2010/main" val="1789586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36C0AF-475F-FF49-B668-19876EEDE3FD}" type="slidenum">
              <a:rPr lang="en-US" smtClean="0"/>
              <a:t>17</a:t>
            </a:fld>
            <a:endParaRPr lang="en-US"/>
          </a:p>
        </p:txBody>
      </p:sp>
    </p:spTree>
    <p:extLst>
      <p:ext uri="{BB962C8B-B14F-4D97-AF65-F5344CB8AC3E}">
        <p14:creationId xmlns:p14="http://schemas.microsoft.com/office/powerpoint/2010/main" val="3503670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36C0AF-475F-FF49-B668-19876EEDE3FD}" type="slidenum">
              <a:rPr lang="en-US" smtClean="0"/>
              <a:t>18</a:t>
            </a:fld>
            <a:endParaRPr lang="en-US"/>
          </a:p>
        </p:txBody>
      </p:sp>
    </p:spTree>
    <p:extLst>
      <p:ext uri="{BB962C8B-B14F-4D97-AF65-F5344CB8AC3E}">
        <p14:creationId xmlns:p14="http://schemas.microsoft.com/office/powerpoint/2010/main" val="2245520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36C0AF-475F-FF49-B668-19876EEDE3FD}" type="slidenum">
              <a:rPr lang="en-US" smtClean="0"/>
              <a:t>19</a:t>
            </a:fld>
            <a:endParaRPr lang="en-US"/>
          </a:p>
        </p:txBody>
      </p:sp>
    </p:spTree>
    <p:extLst>
      <p:ext uri="{BB962C8B-B14F-4D97-AF65-F5344CB8AC3E}">
        <p14:creationId xmlns:p14="http://schemas.microsoft.com/office/powerpoint/2010/main" val="2938942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36C0AF-475F-FF49-B668-19876EEDE3FD}" type="slidenum">
              <a:rPr lang="en-US" smtClean="0"/>
              <a:t>20</a:t>
            </a:fld>
            <a:endParaRPr lang="en-US"/>
          </a:p>
        </p:txBody>
      </p:sp>
    </p:spTree>
    <p:extLst>
      <p:ext uri="{BB962C8B-B14F-4D97-AF65-F5344CB8AC3E}">
        <p14:creationId xmlns:p14="http://schemas.microsoft.com/office/powerpoint/2010/main" val="1165989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36C0AF-475F-FF49-B668-19876EEDE3FD}" type="slidenum">
              <a:rPr lang="en-US" smtClean="0"/>
              <a:t>3</a:t>
            </a:fld>
            <a:endParaRPr lang="en-US"/>
          </a:p>
        </p:txBody>
      </p:sp>
    </p:spTree>
    <p:extLst>
      <p:ext uri="{BB962C8B-B14F-4D97-AF65-F5344CB8AC3E}">
        <p14:creationId xmlns:p14="http://schemas.microsoft.com/office/powerpoint/2010/main" val="10760850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Form small groups of 4-6 and ask participants to take five minutes to share answers to the question.  </a:t>
            </a:r>
          </a:p>
          <a:p>
            <a:pPr eaLnBrk="1" hangingPunct="1">
              <a:spcBef>
                <a:spcPct val="0"/>
              </a:spcBef>
            </a:pPr>
            <a:r>
              <a:rPr lang="en-US" altLang="en-US" dirty="0"/>
              <a:t>After 5 minutes ask each small group to report out.  </a:t>
            </a:r>
          </a:p>
          <a:p>
            <a:pPr eaLnBrk="1" hangingPunct="1">
              <a:spcBef>
                <a:spcPct val="0"/>
              </a:spcBef>
            </a:pPr>
            <a:r>
              <a:rPr lang="en-US" altLang="en-US" dirty="0"/>
              <a:t>Contribute additional information on warning signs and indicators as needed.  </a:t>
            </a:r>
          </a:p>
          <a:p>
            <a:pPr eaLnBrk="1" hangingPunct="1">
              <a:spcBef>
                <a:spcPct val="0"/>
              </a:spcBef>
            </a:pPr>
            <a:r>
              <a:rPr lang="en-US" altLang="en-US" dirty="0"/>
              <a:t>Refer participants to Supplementary Participant Handouts in Tab 4 for more information.</a:t>
            </a:r>
          </a:p>
          <a:p>
            <a:endParaRPr lang="en-US" dirty="0"/>
          </a:p>
        </p:txBody>
      </p:sp>
      <p:sp>
        <p:nvSpPr>
          <p:cNvPr id="4" name="Slide Number Placeholder 3"/>
          <p:cNvSpPr>
            <a:spLocks noGrp="1"/>
          </p:cNvSpPr>
          <p:nvPr>
            <p:ph type="sldNum" sz="quarter" idx="5"/>
          </p:nvPr>
        </p:nvSpPr>
        <p:spPr/>
        <p:txBody>
          <a:bodyPr/>
          <a:lstStyle/>
          <a:p>
            <a:fld id="{5236C0AF-475F-FF49-B668-19876EEDE3FD}" type="slidenum">
              <a:rPr lang="en-US" smtClean="0"/>
              <a:t>21</a:t>
            </a:fld>
            <a:endParaRPr lang="en-US"/>
          </a:p>
        </p:txBody>
      </p:sp>
    </p:spTree>
    <p:extLst>
      <p:ext uri="{BB962C8B-B14F-4D97-AF65-F5344CB8AC3E}">
        <p14:creationId xmlns:p14="http://schemas.microsoft.com/office/powerpoint/2010/main" val="3080374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Additional information in the handouts.</a:t>
            </a:r>
          </a:p>
          <a:p>
            <a:endParaRPr lang="en-US" dirty="0"/>
          </a:p>
        </p:txBody>
      </p:sp>
      <p:sp>
        <p:nvSpPr>
          <p:cNvPr id="4" name="Slide Number Placeholder 3"/>
          <p:cNvSpPr>
            <a:spLocks noGrp="1"/>
          </p:cNvSpPr>
          <p:nvPr>
            <p:ph type="sldNum" sz="quarter" idx="5"/>
          </p:nvPr>
        </p:nvSpPr>
        <p:spPr/>
        <p:txBody>
          <a:bodyPr/>
          <a:lstStyle/>
          <a:p>
            <a:fld id="{5236C0AF-475F-FF49-B668-19876EEDE3FD}" type="slidenum">
              <a:rPr lang="en-US" smtClean="0"/>
              <a:t>22</a:t>
            </a:fld>
            <a:endParaRPr lang="en-US"/>
          </a:p>
        </p:txBody>
      </p:sp>
    </p:spTree>
    <p:extLst>
      <p:ext uri="{BB962C8B-B14F-4D97-AF65-F5344CB8AC3E}">
        <p14:creationId xmlns:p14="http://schemas.microsoft.com/office/powerpoint/2010/main" val="2447737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Additional information in the handouts.</a:t>
            </a:r>
          </a:p>
          <a:p>
            <a:endParaRPr lang="en-US" dirty="0"/>
          </a:p>
        </p:txBody>
      </p:sp>
      <p:sp>
        <p:nvSpPr>
          <p:cNvPr id="4" name="Slide Number Placeholder 3"/>
          <p:cNvSpPr>
            <a:spLocks noGrp="1"/>
          </p:cNvSpPr>
          <p:nvPr>
            <p:ph type="sldNum" sz="quarter" idx="5"/>
          </p:nvPr>
        </p:nvSpPr>
        <p:spPr/>
        <p:txBody>
          <a:bodyPr/>
          <a:lstStyle/>
          <a:p>
            <a:fld id="{5236C0AF-475F-FF49-B668-19876EEDE3FD}" type="slidenum">
              <a:rPr lang="en-US" smtClean="0"/>
              <a:t>23</a:t>
            </a:fld>
            <a:endParaRPr lang="en-US"/>
          </a:p>
        </p:txBody>
      </p:sp>
    </p:spTree>
    <p:extLst>
      <p:ext uri="{BB962C8B-B14F-4D97-AF65-F5344CB8AC3E}">
        <p14:creationId xmlns:p14="http://schemas.microsoft.com/office/powerpoint/2010/main" val="2936780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Additional information in the handouts.</a:t>
            </a:r>
          </a:p>
          <a:p>
            <a:endParaRPr lang="en-US" dirty="0"/>
          </a:p>
        </p:txBody>
      </p:sp>
      <p:sp>
        <p:nvSpPr>
          <p:cNvPr id="4" name="Slide Number Placeholder 3"/>
          <p:cNvSpPr>
            <a:spLocks noGrp="1"/>
          </p:cNvSpPr>
          <p:nvPr>
            <p:ph type="sldNum" sz="quarter" idx="5"/>
          </p:nvPr>
        </p:nvSpPr>
        <p:spPr/>
        <p:txBody>
          <a:bodyPr/>
          <a:lstStyle/>
          <a:p>
            <a:fld id="{5236C0AF-475F-FF49-B668-19876EEDE3FD}" type="slidenum">
              <a:rPr lang="en-US" smtClean="0"/>
              <a:t>24</a:t>
            </a:fld>
            <a:endParaRPr lang="en-US"/>
          </a:p>
        </p:txBody>
      </p:sp>
    </p:spTree>
    <p:extLst>
      <p:ext uri="{BB962C8B-B14F-4D97-AF65-F5344CB8AC3E}">
        <p14:creationId xmlns:p14="http://schemas.microsoft.com/office/powerpoint/2010/main" val="3683205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Additional information in the handouts.</a:t>
            </a:r>
          </a:p>
          <a:p>
            <a:endParaRPr lang="en-US" dirty="0"/>
          </a:p>
        </p:txBody>
      </p:sp>
      <p:sp>
        <p:nvSpPr>
          <p:cNvPr id="4" name="Slide Number Placeholder 3"/>
          <p:cNvSpPr>
            <a:spLocks noGrp="1"/>
          </p:cNvSpPr>
          <p:nvPr>
            <p:ph type="sldNum" sz="quarter" idx="5"/>
          </p:nvPr>
        </p:nvSpPr>
        <p:spPr/>
        <p:txBody>
          <a:bodyPr/>
          <a:lstStyle/>
          <a:p>
            <a:fld id="{5236C0AF-475F-FF49-B668-19876EEDE3FD}" type="slidenum">
              <a:rPr lang="en-US" smtClean="0"/>
              <a:t>25</a:t>
            </a:fld>
            <a:endParaRPr lang="en-US"/>
          </a:p>
        </p:txBody>
      </p:sp>
    </p:spTree>
    <p:extLst>
      <p:ext uri="{BB962C8B-B14F-4D97-AF65-F5344CB8AC3E}">
        <p14:creationId xmlns:p14="http://schemas.microsoft.com/office/powerpoint/2010/main" val="8319538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If embedded video doesn’t work, play Section 2 of DVD, All About Reporting</a:t>
            </a:r>
          </a:p>
          <a:p>
            <a:endParaRPr lang="en-US" dirty="0"/>
          </a:p>
        </p:txBody>
      </p:sp>
      <p:sp>
        <p:nvSpPr>
          <p:cNvPr id="4" name="Slide Number Placeholder 3"/>
          <p:cNvSpPr>
            <a:spLocks noGrp="1"/>
          </p:cNvSpPr>
          <p:nvPr>
            <p:ph type="sldNum" sz="quarter" idx="5"/>
          </p:nvPr>
        </p:nvSpPr>
        <p:spPr/>
        <p:txBody>
          <a:bodyPr/>
          <a:lstStyle/>
          <a:p>
            <a:fld id="{5236C0AF-475F-FF49-B668-19876EEDE3FD}" type="slidenum">
              <a:rPr lang="en-US" smtClean="0"/>
              <a:t>26</a:t>
            </a:fld>
            <a:endParaRPr lang="en-US"/>
          </a:p>
        </p:txBody>
      </p:sp>
    </p:spTree>
    <p:extLst>
      <p:ext uri="{BB962C8B-B14F-4D97-AF65-F5344CB8AC3E}">
        <p14:creationId xmlns:p14="http://schemas.microsoft.com/office/powerpoint/2010/main" val="14430016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Refer to Tab 5 Participant Handout, which answers common questions about who should report</a:t>
            </a:r>
            <a:endParaRPr lang="en-US" dirty="0"/>
          </a:p>
        </p:txBody>
      </p:sp>
      <p:sp>
        <p:nvSpPr>
          <p:cNvPr id="4" name="Slide Number Placeholder 3"/>
          <p:cNvSpPr>
            <a:spLocks noGrp="1"/>
          </p:cNvSpPr>
          <p:nvPr>
            <p:ph type="sldNum" sz="quarter" idx="5"/>
          </p:nvPr>
        </p:nvSpPr>
        <p:spPr/>
        <p:txBody>
          <a:bodyPr/>
          <a:lstStyle/>
          <a:p>
            <a:fld id="{5236C0AF-475F-FF49-B668-19876EEDE3FD}" type="slidenum">
              <a:rPr lang="en-US" smtClean="0"/>
              <a:t>27</a:t>
            </a:fld>
            <a:endParaRPr lang="en-US"/>
          </a:p>
        </p:txBody>
      </p:sp>
    </p:spTree>
    <p:extLst>
      <p:ext uri="{BB962C8B-B14F-4D97-AF65-F5344CB8AC3E}">
        <p14:creationId xmlns:p14="http://schemas.microsoft.com/office/powerpoint/2010/main" val="8715718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SB 161 is included on Trainers USB Drive</a:t>
            </a:r>
          </a:p>
        </p:txBody>
      </p:sp>
      <p:sp>
        <p:nvSpPr>
          <p:cNvPr id="4" name="Slide Number Placeholder 3"/>
          <p:cNvSpPr>
            <a:spLocks noGrp="1"/>
          </p:cNvSpPr>
          <p:nvPr>
            <p:ph type="sldNum" sz="quarter" idx="5"/>
          </p:nvPr>
        </p:nvSpPr>
        <p:spPr/>
        <p:txBody>
          <a:bodyPr/>
          <a:lstStyle/>
          <a:p>
            <a:fld id="{5236C0AF-475F-FF49-B668-19876EEDE3FD}" type="slidenum">
              <a:rPr lang="en-US" smtClean="0"/>
              <a:t>28</a:t>
            </a:fld>
            <a:endParaRPr lang="en-US"/>
          </a:p>
        </p:txBody>
      </p:sp>
    </p:spTree>
    <p:extLst>
      <p:ext uri="{BB962C8B-B14F-4D97-AF65-F5344CB8AC3E}">
        <p14:creationId xmlns:p14="http://schemas.microsoft.com/office/powerpoint/2010/main" val="18740912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p>
        </p:txBody>
      </p:sp>
      <p:sp>
        <p:nvSpPr>
          <p:cNvPr id="4" name="Slide Number Placeholder 3"/>
          <p:cNvSpPr>
            <a:spLocks noGrp="1"/>
          </p:cNvSpPr>
          <p:nvPr>
            <p:ph type="sldNum" sz="quarter" idx="5"/>
          </p:nvPr>
        </p:nvSpPr>
        <p:spPr/>
        <p:txBody>
          <a:bodyPr/>
          <a:lstStyle/>
          <a:p>
            <a:fld id="{5236C0AF-475F-FF49-B668-19876EEDE3FD}" type="slidenum">
              <a:rPr lang="en-US" smtClean="0"/>
              <a:t>29</a:t>
            </a:fld>
            <a:endParaRPr lang="en-US"/>
          </a:p>
        </p:txBody>
      </p:sp>
    </p:spTree>
    <p:extLst>
      <p:ext uri="{BB962C8B-B14F-4D97-AF65-F5344CB8AC3E}">
        <p14:creationId xmlns:p14="http://schemas.microsoft.com/office/powerpoint/2010/main" val="23423980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p>
        </p:txBody>
      </p:sp>
      <p:sp>
        <p:nvSpPr>
          <p:cNvPr id="4" name="Slide Number Placeholder 3"/>
          <p:cNvSpPr>
            <a:spLocks noGrp="1"/>
          </p:cNvSpPr>
          <p:nvPr>
            <p:ph type="sldNum" sz="quarter" idx="5"/>
          </p:nvPr>
        </p:nvSpPr>
        <p:spPr/>
        <p:txBody>
          <a:bodyPr/>
          <a:lstStyle/>
          <a:p>
            <a:fld id="{5236C0AF-475F-FF49-B668-19876EEDE3FD}" type="slidenum">
              <a:rPr lang="en-US" smtClean="0"/>
              <a:t>30</a:t>
            </a:fld>
            <a:endParaRPr lang="en-US"/>
          </a:p>
        </p:txBody>
      </p:sp>
    </p:spTree>
    <p:extLst>
      <p:ext uri="{BB962C8B-B14F-4D97-AF65-F5344CB8AC3E}">
        <p14:creationId xmlns:p14="http://schemas.microsoft.com/office/powerpoint/2010/main" val="4137543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36C0AF-475F-FF49-B668-19876EEDE3FD}" type="slidenum">
              <a:rPr lang="en-US" smtClean="0"/>
              <a:t>4</a:t>
            </a:fld>
            <a:endParaRPr lang="en-US"/>
          </a:p>
        </p:txBody>
      </p:sp>
    </p:spTree>
    <p:extLst>
      <p:ext uri="{BB962C8B-B14F-4D97-AF65-F5344CB8AC3E}">
        <p14:creationId xmlns:p14="http://schemas.microsoft.com/office/powerpoint/2010/main" val="40669021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Distribute Disclosure Job Aid Cards to participants (Tab 6).</a:t>
            </a:r>
          </a:p>
          <a:p>
            <a:pPr eaLnBrk="1" hangingPunct="1">
              <a:spcBef>
                <a:spcPct val="0"/>
              </a:spcBef>
            </a:pPr>
            <a:r>
              <a:rPr lang="en-US" altLang="en-US" dirty="0"/>
              <a:t>Process with them.</a:t>
            </a:r>
          </a:p>
          <a:p>
            <a:pPr eaLnBrk="1" hangingPunct="1">
              <a:spcBef>
                <a:spcPct val="0"/>
              </a:spcBef>
            </a:pPr>
            <a:endParaRPr lang="en-US" altLang="en-US" dirty="0"/>
          </a:p>
        </p:txBody>
      </p:sp>
      <p:sp>
        <p:nvSpPr>
          <p:cNvPr id="4" name="Slide Number Placeholder 3"/>
          <p:cNvSpPr>
            <a:spLocks noGrp="1"/>
          </p:cNvSpPr>
          <p:nvPr>
            <p:ph type="sldNum" sz="quarter" idx="5"/>
          </p:nvPr>
        </p:nvSpPr>
        <p:spPr/>
        <p:txBody>
          <a:bodyPr/>
          <a:lstStyle/>
          <a:p>
            <a:fld id="{5236C0AF-475F-FF49-B668-19876EEDE3FD}" type="slidenum">
              <a:rPr lang="en-US" smtClean="0"/>
              <a:t>31</a:t>
            </a:fld>
            <a:endParaRPr lang="en-US"/>
          </a:p>
        </p:txBody>
      </p:sp>
    </p:spTree>
    <p:extLst>
      <p:ext uri="{BB962C8B-B14F-4D97-AF65-F5344CB8AC3E}">
        <p14:creationId xmlns:p14="http://schemas.microsoft.com/office/powerpoint/2010/main" val="41679986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p>
        </p:txBody>
      </p:sp>
      <p:sp>
        <p:nvSpPr>
          <p:cNvPr id="4" name="Slide Number Placeholder 3"/>
          <p:cNvSpPr>
            <a:spLocks noGrp="1"/>
          </p:cNvSpPr>
          <p:nvPr>
            <p:ph type="sldNum" sz="quarter" idx="5"/>
          </p:nvPr>
        </p:nvSpPr>
        <p:spPr/>
        <p:txBody>
          <a:bodyPr/>
          <a:lstStyle/>
          <a:p>
            <a:fld id="{5236C0AF-475F-FF49-B668-19876EEDE3FD}" type="slidenum">
              <a:rPr lang="en-US" smtClean="0"/>
              <a:t>32</a:t>
            </a:fld>
            <a:endParaRPr lang="en-US"/>
          </a:p>
        </p:txBody>
      </p:sp>
    </p:spTree>
    <p:extLst>
      <p:ext uri="{BB962C8B-B14F-4D97-AF65-F5344CB8AC3E}">
        <p14:creationId xmlns:p14="http://schemas.microsoft.com/office/powerpoint/2010/main" val="29478929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to What Happens When You Make a Report Handout Tab 7. Prompt the participants to read the handout pages and mark their questions. Open the floor and respond to questions. Strive to maintain focus on reporting which is the purpose of this training vs. the complexities of CPS response.</a:t>
            </a:r>
          </a:p>
          <a:p>
            <a:pPr eaLnBrk="1" hangingPunct="1">
              <a:spcBef>
                <a:spcPct val="0"/>
              </a:spcBef>
            </a:pPr>
            <a:endParaRPr lang="en-US" altLang="en-US" dirty="0"/>
          </a:p>
          <a:p>
            <a:pPr eaLnBrk="1" hangingPunct="1">
              <a:spcBef>
                <a:spcPct val="0"/>
              </a:spcBef>
            </a:pPr>
            <a:r>
              <a:rPr lang="en-US" altLang="en-US" dirty="0"/>
              <a:t>Note that the initial report will take longer than in the past, due to implementation of the SAMS (Safety Assessment &amp; Management System) Model.</a:t>
            </a:r>
          </a:p>
          <a:p>
            <a:pPr eaLnBrk="1" hangingPunct="1">
              <a:spcBef>
                <a:spcPct val="0"/>
              </a:spcBef>
            </a:pPr>
            <a:endParaRPr lang="en-US" altLang="en-US" dirty="0"/>
          </a:p>
        </p:txBody>
      </p:sp>
      <p:sp>
        <p:nvSpPr>
          <p:cNvPr id="4" name="Slide Number Placeholder 3"/>
          <p:cNvSpPr>
            <a:spLocks noGrp="1"/>
          </p:cNvSpPr>
          <p:nvPr>
            <p:ph type="sldNum" sz="quarter" idx="5"/>
          </p:nvPr>
        </p:nvSpPr>
        <p:spPr/>
        <p:txBody>
          <a:bodyPr/>
          <a:lstStyle/>
          <a:p>
            <a:fld id="{5236C0AF-475F-FF49-B668-19876EEDE3FD}" type="slidenum">
              <a:rPr lang="en-US" smtClean="0"/>
              <a:t>33</a:t>
            </a:fld>
            <a:endParaRPr lang="en-US"/>
          </a:p>
        </p:txBody>
      </p:sp>
    </p:spTree>
    <p:extLst>
      <p:ext uri="{BB962C8B-B14F-4D97-AF65-F5344CB8AC3E}">
        <p14:creationId xmlns:p14="http://schemas.microsoft.com/office/powerpoint/2010/main" val="42462667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p>
        </p:txBody>
      </p:sp>
      <p:sp>
        <p:nvSpPr>
          <p:cNvPr id="4" name="Slide Number Placeholder 3"/>
          <p:cNvSpPr>
            <a:spLocks noGrp="1"/>
          </p:cNvSpPr>
          <p:nvPr>
            <p:ph type="sldNum" sz="quarter" idx="5"/>
          </p:nvPr>
        </p:nvSpPr>
        <p:spPr/>
        <p:txBody>
          <a:bodyPr/>
          <a:lstStyle/>
          <a:p>
            <a:fld id="{5236C0AF-475F-FF49-B668-19876EEDE3FD}" type="slidenum">
              <a:rPr lang="en-US" smtClean="0"/>
              <a:t>34</a:t>
            </a:fld>
            <a:endParaRPr lang="en-US"/>
          </a:p>
        </p:txBody>
      </p:sp>
    </p:spTree>
    <p:extLst>
      <p:ext uri="{BB962C8B-B14F-4D97-AF65-F5344CB8AC3E}">
        <p14:creationId xmlns:p14="http://schemas.microsoft.com/office/powerpoint/2010/main" val="17437798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p>
        </p:txBody>
      </p:sp>
      <p:sp>
        <p:nvSpPr>
          <p:cNvPr id="4" name="Slide Number Placeholder 3"/>
          <p:cNvSpPr>
            <a:spLocks noGrp="1"/>
          </p:cNvSpPr>
          <p:nvPr>
            <p:ph type="sldNum" sz="quarter" idx="5"/>
          </p:nvPr>
        </p:nvSpPr>
        <p:spPr/>
        <p:txBody>
          <a:bodyPr/>
          <a:lstStyle/>
          <a:p>
            <a:fld id="{5236C0AF-475F-FF49-B668-19876EEDE3FD}" type="slidenum">
              <a:rPr lang="en-US" smtClean="0"/>
              <a:t>35</a:t>
            </a:fld>
            <a:endParaRPr lang="en-US"/>
          </a:p>
        </p:txBody>
      </p:sp>
    </p:spTree>
    <p:extLst>
      <p:ext uri="{BB962C8B-B14F-4D97-AF65-F5344CB8AC3E}">
        <p14:creationId xmlns:p14="http://schemas.microsoft.com/office/powerpoint/2010/main" val="21986213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p>
        </p:txBody>
      </p:sp>
      <p:sp>
        <p:nvSpPr>
          <p:cNvPr id="4" name="Slide Number Placeholder 3"/>
          <p:cNvSpPr>
            <a:spLocks noGrp="1"/>
          </p:cNvSpPr>
          <p:nvPr>
            <p:ph type="sldNum" sz="quarter" idx="5"/>
          </p:nvPr>
        </p:nvSpPr>
        <p:spPr/>
        <p:txBody>
          <a:bodyPr/>
          <a:lstStyle/>
          <a:p>
            <a:fld id="{5236C0AF-475F-FF49-B668-19876EEDE3FD}" type="slidenum">
              <a:rPr lang="en-US" smtClean="0"/>
              <a:t>36</a:t>
            </a:fld>
            <a:endParaRPr lang="en-US"/>
          </a:p>
        </p:txBody>
      </p:sp>
    </p:spTree>
    <p:extLst>
      <p:ext uri="{BB962C8B-B14F-4D97-AF65-F5344CB8AC3E}">
        <p14:creationId xmlns:p14="http://schemas.microsoft.com/office/powerpoint/2010/main" val="26936878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p>
        </p:txBody>
      </p:sp>
      <p:sp>
        <p:nvSpPr>
          <p:cNvPr id="4" name="Slide Number Placeholder 3"/>
          <p:cNvSpPr>
            <a:spLocks noGrp="1"/>
          </p:cNvSpPr>
          <p:nvPr>
            <p:ph type="sldNum" sz="quarter" idx="5"/>
          </p:nvPr>
        </p:nvSpPr>
        <p:spPr/>
        <p:txBody>
          <a:bodyPr/>
          <a:lstStyle/>
          <a:p>
            <a:fld id="{5236C0AF-475F-FF49-B668-19876EEDE3FD}" type="slidenum">
              <a:rPr lang="en-US" smtClean="0"/>
              <a:t>37</a:t>
            </a:fld>
            <a:endParaRPr lang="en-US"/>
          </a:p>
        </p:txBody>
      </p:sp>
    </p:spTree>
    <p:extLst>
      <p:ext uri="{BB962C8B-B14F-4D97-AF65-F5344CB8AC3E}">
        <p14:creationId xmlns:p14="http://schemas.microsoft.com/office/powerpoint/2010/main" val="39460280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p>
        </p:txBody>
      </p:sp>
      <p:sp>
        <p:nvSpPr>
          <p:cNvPr id="4" name="Slide Number Placeholder 3"/>
          <p:cNvSpPr>
            <a:spLocks noGrp="1"/>
          </p:cNvSpPr>
          <p:nvPr>
            <p:ph type="sldNum" sz="quarter" idx="5"/>
          </p:nvPr>
        </p:nvSpPr>
        <p:spPr/>
        <p:txBody>
          <a:bodyPr/>
          <a:lstStyle/>
          <a:p>
            <a:fld id="{5236C0AF-475F-FF49-B668-19876EEDE3FD}" type="slidenum">
              <a:rPr lang="en-US" smtClean="0"/>
              <a:t>38</a:t>
            </a:fld>
            <a:endParaRPr lang="en-US"/>
          </a:p>
        </p:txBody>
      </p:sp>
    </p:spTree>
    <p:extLst>
      <p:ext uri="{BB962C8B-B14F-4D97-AF65-F5344CB8AC3E}">
        <p14:creationId xmlns:p14="http://schemas.microsoft.com/office/powerpoint/2010/main" val="31134683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p>
        </p:txBody>
      </p:sp>
      <p:sp>
        <p:nvSpPr>
          <p:cNvPr id="4" name="Slide Number Placeholder 3"/>
          <p:cNvSpPr>
            <a:spLocks noGrp="1"/>
          </p:cNvSpPr>
          <p:nvPr>
            <p:ph type="sldNum" sz="quarter" idx="5"/>
          </p:nvPr>
        </p:nvSpPr>
        <p:spPr/>
        <p:txBody>
          <a:bodyPr/>
          <a:lstStyle/>
          <a:p>
            <a:fld id="{5236C0AF-475F-FF49-B668-19876EEDE3FD}" type="slidenum">
              <a:rPr lang="en-US" smtClean="0"/>
              <a:t>39</a:t>
            </a:fld>
            <a:endParaRPr lang="en-US"/>
          </a:p>
        </p:txBody>
      </p:sp>
    </p:spTree>
    <p:extLst>
      <p:ext uri="{BB962C8B-B14F-4D97-AF65-F5344CB8AC3E}">
        <p14:creationId xmlns:p14="http://schemas.microsoft.com/office/powerpoint/2010/main" val="28869000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p>
        </p:txBody>
      </p:sp>
      <p:sp>
        <p:nvSpPr>
          <p:cNvPr id="4" name="Slide Number Placeholder 3"/>
          <p:cNvSpPr>
            <a:spLocks noGrp="1"/>
          </p:cNvSpPr>
          <p:nvPr>
            <p:ph type="sldNum" sz="quarter" idx="5"/>
          </p:nvPr>
        </p:nvSpPr>
        <p:spPr/>
        <p:txBody>
          <a:bodyPr/>
          <a:lstStyle/>
          <a:p>
            <a:fld id="{5236C0AF-475F-FF49-B668-19876EEDE3FD}" type="slidenum">
              <a:rPr lang="en-US" smtClean="0"/>
              <a:t>40</a:t>
            </a:fld>
            <a:endParaRPr lang="en-US"/>
          </a:p>
        </p:txBody>
      </p:sp>
    </p:spTree>
    <p:extLst>
      <p:ext uri="{BB962C8B-B14F-4D97-AF65-F5344CB8AC3E}">
        <p14:creationId xmlns:p14="http://schemas.microsoft.com/office/powerpoint/2010/main" val="627426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36C0AF-475F-FF49-B668-19876EEDE3FD}" type="slidenum">
              <a:rPr lang="en-US" smtClean="0"/>
              <a:t>5</a:t>
            </a:fld>
            <a:endParaRPr lang="en-US"/>
          </a:p>
        </p:txBody>
      </p:sp>
    </p:spTree>
    <p:extLst>
      <p:ext uri="{BB962C8B-B14F-4D97-AF65-F5344CB8AC3E}">
        <p14:creationId xmlns:p14="http://schemas.microsoft.com/office/powerpoint/2010/main" val="12255686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p>
        </p:txBody>
      </p:sp>
      <p:sp>
        <p:nvSpPr>
          <p:cNvPr id="4" name="Slide Number Placeholder 3"/>
          <p:cNvSpPr>
            <a:spLocks noGrp="1"/>
          </p:cNvSpPr>
          <p:nvPr>
            <p:ph type="sldNum" sz="quarter" idx="5"/>
          </p:nvPr>
        </p:nvSpPr>
        <p:spPr/>
        <p:txBody>
          <a:bodyPr/>
          <a:lstStyle/>
          <a:p>
            <a:fld id="{5236C0AF-475F-FF49-B668-19876EEDE3FD}" type="slidenum">
              <a:rPr lang="en-US" smtClean="0"/>
              <a:t>41</a:t>
            </a:fld>
            <a:endParaRPr lang="en-US"/>
          </a:p>
        </p:txBody>
      </p:sp>
    </p:spTree>
    <p:extLst>
      <p:ext uri="{BB962C8B-B14F-4D97-AF65-F5344CB8AC3E}">
        <p14:creationId xmlns:p14="http://schemas.microsoft.com/office/powerpoint/2010/main" val="4409788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Refer to What Happens When You Make a Report Handout Tab 7. Prompt the participants to read the handout pages and mark their questions. Open the floor and respond to questions. Strive to maintain focus on reporting which is the purpose of this training vs. the complexities of CPS response.</a:t>
            </a:r>
          </a:p>
          <a:p>
            <a:pPr eaLnBrk="1" hangingPunct="1">
              <a:spcBef>
                <a:spcPct val="0"/>
              </a:spcBef>
            </a:pPr>
            <a:endParaRPr lang="en-US" altLang="en-US" dirty="0"/>
          </a:p>
          <a:p>
            <a:pPr eaLnBrk="1" hangingPunct="1">
              <a:spcBef>
                <a:spcPct val="0"/>
              </a:spcBef>
            </a:pPr>
            <a:r>
              <a:rPr lang="en-US" altLang="en-US" dirty="0"/>
              <a:t>Note that the initial report will take longer than in the past, due to implementation of the SAMS (Safety Assessment &amp; Management System) Model.</a:t>
            </a:r>
          </a:p>
          <a:p>
            <a:pPr eaLnBrk="1" hangingPunct="1">
              <a:spcBef>
                <a:spcPct val="0"/>
              </a:spcBef>
            </a:pPr>
            <a:endParaRPr lang="en-US" altLang="en-US" dirty="0"/>
          </a:p>
        </p:txBody>
      </p:sp>
      <p:sp>
        <p:nvSpPr>
          <p:cNvPr id="4" name="Slide Number Placeholder 3"/>
          <p:cNvSpPr>
            <a:spLocks noGrp="1"/>
          </p:cNvSpPr>
          <p:nvPr>
            <p:ph type="sldNum" sz="quarter" idx="5"/>
          </p:nvPr>
        </p:nvSpPr>
        <p:spPr/>
        <p:txBody>
          <a:bodyPr/>
          <a:lstStyle/>
          <a:p>
            <a:fld id="{5236C0AF-475F-FF49-B668-19876EEDE3FD}" type="slidenum">
              <a:rPr lang="en-US" smtClean="0"/>
              <a:t>42</a:t>
            </a:fld>
            <a:endParaRPr lang="en-US"/>
          </a:p>
        </p:txBody>
      </p:sp>
    </p:spTree>
    <p:extLst>
      <p:ext uri="{BB962C8B-B14F-4D97-AF65-F5344CB8AC3E}">
        <p14:creationId xmlns:p14="http://schemas.microsoft.com/office/powerpoint/2010/main" val="23692345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Distribute Disclosure Job Aid Cards to participants (Tab 6).</a:t>
            </a:r>
          </a:p>
          <a:p>
            <a:pPr eaLnBrk="1" hangingPunct="1">
              <a:spcBef>
                <a:spcPct val="0"/>
              </a:spcBef>
            </a:pPr>
            <a:r>
              <a:rPr lang="en-US" altLang="en-US" dirty="0"/>
              <a:t>Process with them.</a:t>
            </a:r>
          </a:p>
          <a:p>
            <a:pPr eaLnBrk="1" hangingPunct="1">
              <a:spcBef>
                <a:spcPct val="0"/>
              </a:spcBef>
            </a:pPr>
            <a:endParaRPr lang="en-US" altLang="en-US" dirty="0"/>
          </a:p>
        </p:txBody>
      </p:sp>
      <p:sp>
        <p:nvSpPr>
          <p:cNvPr id="4" name="Slide Number Placeholder 3"/>
          <p:cNvSpPr>
            <a:spLocks noGrp="1"/>
          </p:cNvSpPr>
          <p:nvPr>
            <p:ph type="sldNum" sz="quarter" idx="5"/>
          </p:nvPr>
        </p:nvSpPr>
        <p:spPr/>
        <p:txBody>
          <a:bodyPr/>
          <a:lstStyle/>
          <a:p>
            <a:fld id="{5236C0AF-475F-FF49-B668-19876EEDE3FD}" type="slidenum">
              <a:rPr lang="en-US" smtClean="0"/>
              <a:t>43</a:t>
            </a:fld>
            <a:endParaRPr lang="en-US"/>
          </a:p>
        </p:txBody>
      </p:sp>
    </p:spTree>
    <p:extLst>
      <p:ext uri="{BB962C8B-B14F-4D97-AF65-F5344CB8AC3E}">
        <p14:creationId xmlns:p14="http://schemas.microsoft.com/office/powerpoint/2010/main" val="38272294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p>
        </p:txBody>
      </p:sp>
      <p:sp>
        <p:nvSpPr>
          <p:cNvPr id="4" name="Slide Number Placeholder 3"/>
          <p:cNvSpPr>
            <a:spLocks noGrp="1"/>
          </p:cNvSpPr>
          <p:nvPr>
            <p:ph type="sldNum" sz="quarter" idx="5"/>
          </p:nvPr>
        </p:nvSpPr>
        <p:spPr/>
        <p:txBody>
          <a:bodyPr/>
          <a:lstStyle/>
          <a:p>
            <a:fld id="{5236C0AF-475F-FF49-B668-19876EEDE3FD}" type="slidenum">
              <a:rPr lang="en-US" smtClean="0"/>
              <a:t>44</a:t>
            </a:fld>
            <a:endParaRPr lang="en-US"/>
          </a:p>
        </p:txBody>
      </p:sp>
    </p:spTree>
    <p:extLst>
      <p:ext uri="{BB962C8B-B14F-4D97-AF65-F5344CB8AC3E}">
        <p14:creationId xmlns:p14="http://schemas.microsoft.com/office/powerpoint/2010/main" val="8764731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p>
        </p:txBody>
      </p:sp>
      <p:sp>
        <p:nvSpPr>
          <p:cNvPr id="4" name="Slide Number Placeholder 3"/>
          <p:cNvSpPr>
            <a:spLocks noGrp="1"/>
          </p:cNvSpPr>
          <p:nvPr>
            <p:ph type="sldNum" sz="quarter" idx="5"/>
          </p:nvPr>
        </p:nvSpPr>
        <p:spPr/>
        <p:txBody>
          <a:bodyPr/>
          <a:lstStyle/>
          <a:p>
            <a:fld id="{5236C0AF-475F-FF49-B668-19876EEDE3FD}" type="slidenum">
              <a:rPr lang="en-US" smtClean="0"/>
              <a:t>45</a:t>
            </a:fld>
            <a:endParaRPr lang="en-US"/>
          </a:p>
        </p:txBody>
      </p:sp>
    </p:spTree>
    <p:extLst>
      <p:ext uri="{BB962C8B-B14F-4D97-AF65-F5344CB8AC3E}">
        <p14:creationId xmlns:p14="http://schemas.microsoft.com/office/powerpoint/2010/main" val="19449480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p>
        </p:txBody>
      </p:sp>
      <p:sp>
        <p:nvSpPr>
          <p:cNvPr id="4" name="Slide Number Placeholder 3"/>
          <p:cNvSpPr>
            <a:spLocks noGrp="1"/>
          </p:cNvSpPr>
          <p:nvPr>
            <p:ph type="sldNum" sz="quarter" idx="5"/>
          </p:nvPr>
        </p:nvSpPr>
        <p:spPr/>
        <p:txBody>
          <a:bodyPr/>
          <a:lstStyle/>
          <a:p>
            <a:fld id="{5236C0AF-475F-FF49-B668-19876EEDE3FD}" type="slidenum">
              <a:rPr lang="en-US" smtClean="0"/>
              <a:t>46</a:t>
            </a:fld>
            <a:endParaRPr lang="en-US"/>
          </a:p>
        </p:txBody>
      </p:sp>
    </p:spTree>
    <p:extLst>
      <p:ext uri="{BB962C8B-B14F-4D97-AF65-F5344CB8AC3E}">
        <p14:creationId xmlns:p14="http://schemas.microsoft.com/office/powerpoint/2010/main" val="13105341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p>
        </p:txBody>
      </p:sp>
      <p:sp>
        <p:nvSpPr>
          <p:cNvPr id="4" name="Slide Number Placeholder 3"/>
          <p:cNvSpPr>
            <a:spLocks noGrp="1"/>
          </p:cNvSpPr>
          <p:nvPr>
            <p:ph type="sldNum" sz="quarter" idx="5"/>
          </p:nvPr>
        </p:nvSpPr>
        <p:spPr/>
        <p:txBody>
          <a:bodyPr/>
          <a:lstStyle/>
          <a:p>
            <a:fld id="{5236C0AF-475F-FF49-B668-19876EEDE3FD}" type="slidenum">
              <a:rPr lang="en-US" smtClean="0"/>
              <a:t>47</a:t>
            </a:fld>
            <a:endParaRPr lang="en-US"/>
          </a:p>
        </p:txBody>
      </p:sp>
    </p:spTree>
    <p:extLst>
      <p:ext uri="{BB962C8B-B14F-4D97-AF65-F5344CB8AC3E}">
        <p14:creationId xmlns:p14="http://schemas.microsoft.com/office/powerpoint/2010/main" val="14337141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p>
        </p:txBody>
      </p:sp>
      <p:sp>
        <p:nvSpPr>
          <p:cNvPr id="4" name="Slide Number Placeholder 3"/>
          <p:cNvSpPr>
            <a:spLocks noGrp="1"/>
          </p:cNvSpPr>
          <p:nvPr>
            <p:ph type="sldNum" sz="quarter" idx="5"/>
          </p:nvPr>
        </p:nvSpPr>
        <p:spPr/>
        <p:txBody>
          <a:bodyPr/>
          <a:lstStyle/>
          <a:p>
            <a:fld id="{5236C0AF-475F-FF49-B668-19876EEDE3FD}" type="slidenum">
              <a:rPr lang="en-US" smtClean="0"/>
              <a:t>48</a:t>
            </a:fld>
            <a:endParaRPr lang="en-US"/>
          </a:p>
        </p:txBody>
      </p:sp>
    </p:spTree>
    <p:extLst>
      <p:ext uri="{BB962C8B-B14F-4D97-AF65-F5344CB8AC3E}">
        <p14:creationId xmlns:p14="http://schemas.microsoft.com/office/powerpoint/2010/main" val="15403217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p>
        </p:txBody>
      </p:sp>
      <p:sp>
        <p:nvSpPr>
          <p:cNvPr id="4" name="Slide Number Placeholder 3"/>
          <p:cNvSpPr>
            <a:spLocks noGrp="1"/>
          </p:cNvSpPr>
          <p:nvPr>
            <p:ph type="sldNum" sz="quarter" idx="5"/>
          </p:nvPr>
        </p:nvSpPr>
        <p:spPr/>
        <p:txBody>
          <a:bodyPr/>
          <a:lstStyle/>
          <a:p>
            <a:fld id="{5236C0AF-475F-FF49-B668-19876EEDE3FD}" type="slidenum">
              <a:rPr lang="en-US" smtClean="0"/>
              <a:t>49</a:t>
            </a:fld>
            <a:endParaRPr lang="en-US"/>
          </a:p>
        </p:txBody>
      </p:sp>
    </p:spTree>
    <p:extLst>
      <p:ext uri="{BB962C8B-B14F-4D97-AF65-F5344CB8AC3E}">
        <p14:creationId xmlns:p14="http://schemas.microsoft.com/office/powerpoint/2010/main" val="31881237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p>
        </p:txBody>
      </p:sp>
      <p:sp>
        <p:nvSpPr>
          <p:cNvPr id="4" name="Slide Number Placeholder 3"/>
          <p:cNvSpPr>
            <a:spLocks noGrp="1"/>
          </p:cNvSpPr>
          <p:nvPr>
            <p:ph type="sldNum" sz="quarter" idx="5"/>
          </p:nvPr>
        </p:nvSpPr>
        <p:spPr/>
        <p:txBody>
          <a:bodyPr/>
          <a:lstStyle/>
          <a:p>
            <a:fld id="{5236C0AF-475F-FF49-B668-19876EEDE3FD}" type="slidenum">
              <a:rPr lang="en-US" smtClean="0"/>
              <a:t>50</a:t>
            </a:fld>
            <a:endParaRPr lang="en-US"/>
          </a:p>
        </p:txBody>
      </p:sp>
    </p:spTree>
    <p:extLst>
      <p:ext uri="{BB962C8B-B14F-4D97-AF65-F5344CB8AC3E}">
        <p14:creationId xmlns:p14="http://schemas.microsoft.com/office/powerpoint/2010/main" val="2543694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36C0AF-475F-FF49-B668-19876EEDE3FD}" type="slidenum">
              <a:rPr lang="en-US" smtClean="0"/>
              <a:t>6</a:t>
            </a:fld>
            <a:endParaRPr lang="en-US"/>
          </a:p>
        </p:txBody>
      </p:sp>
    </p:spTree>
    <p:extLst>
      <p:ext uri="{BB962C8B-B14F-4D97-AF65-F5344CB8AC3E}">
        <p14:creationId xmlns:p14="http://schemas.microsoft.com/office/powerpoint/2010/main" val="8627646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Refer to What Happens When You Make a Report Handout Tab 7. Prompt the participants to read the handout pages and mark their questions. Open the floor and respond to questions. Strive to maintain focus on reporting which is the purpose of this training vs. the complexities of CPS response.</a:t>
            </a:r>
          </a:p>
          <a:p>
            <a:pPr eaLnBrk="1" hangingPunct="1">
              <a:spcBef>
                <a:spcPct val="0"/>
              </a:spcBef>
            </a:pPr>
            <a:endParaRPr lang="en-US" altLang="en-US" dirty="0"/>
          </a:p>
          <a:p>
            <a:pPr eaLnBrk="1" hangingPunct="1">
              <a:spcBef>
                <a:spcPct val="0"/>
              </a:spcBef>
            </a:pPr>
            <a:r>
              <a:rPr lang="en-US" altLang="en-US" dirty="0"/>
              <a:t>Note that the initial report will take longer than in the past, due to implementation of the SAMS (Safety Assessment &amp; Management System) Model.</a:t>
            </a:r>
          </a:p>
          <a:p>
            <a:pPr eaLnBrk="1" hangingPunct="1">
              <a:spcBef>
                <a:spcPct val="0"/>
              </a:spcBef>
            </a:pPr>
            <a:endParaRPr lang="en-US" altLang="en-US" dirty="0"/>
          </a:p>
        </p:txBody>
      </p:sp>
      <p:sp>
        <p:nvSpPr>
          <p:cNvPr id="4" name="Slide Number Placeholder 3"/>
          <p:cNvSpPr>
            <a:spLocks noGrp="1"/>
          </p:cNvSpPr>
          <p:nvPr>
            <p:ph type="sldNum" sz="quarter" idx="5"/>
          </p:nvPr>
        </p:nvSpPr>
        <p:spPr/>
        <p:txBody>
          <a:bodyPr/>
          <a:lstStyle/>
          <a:p>
            <a:fld id="{5236C0AF-475F-FF49-B668-19876EEDE3FD}" type="slidenum">
              <a:rPr lang="en-US" smtClean="0"/>
              <a:t>51</a:t>
            </a:fld>
            <a:endParaRPr lang="en-US"/>
          </a:p>
        </p:txBody>
      </p:sp>
    </p:spTree>
    <p:extLst>
      <p:ext uri="{BB962C8B-B14F-4D97-AF65-F5344CB8AC3E}">
        <p14:creationId xmlns:p14="http://schemas.microsoft.com/office/powerpoint/2010/main" val="21317339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p>
        </p:txBody>
      </p:sp>
      <p:sp>
        <p:nvSpPr>
          <p:cNvPr id="4" name="Slide Number Placeholder 3"/>
          <p:cNvSpPr>
            <a:spLocks noGrp="1"/>
          </p:cNvSpPr>
          <p:nvPr>
            <p:ph type="sldNum" sz="quarter" idx="5"/>
          </p:nvPr>
        </p:nvSpPr>
        <p:spPr/>
        <p:txBody>
          <a:bodyPr/>
          <a:lstStyle/>
          <a:p>
            <a:fld id="{5236C0AF-475F-FF49-B668-19876EEDE3FD}" type="slidenum">
              <a:rPr lang="en-US" smtClean="0"/>
              <a:t>52</a:t>
            </a:fld>
            <a:endParaRPr lang="en-US"/>
          </a:p>
        </p:txBody>
      </p:sp>
    </p:spTree>
    <p:extLst>
      <p:ext uri="{BB962C8B-B14F-4D97-AF65-F5344CB8AC3E}">
        <p14:creationId xmlns:p14="http://schemas.microsoft.com/office/powerpoint/2010/main" val="2726888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Data is from </a:t>
            </a:r>
            <a:r>
              <a:rPr lang="en-US" altLang="en-US" u="sng" dirty="0"/>
              <a:t>2020 Child Maltreatment Annual Report</a:t>
            </a:r>
            <a:r>
              <a:rPr lang="en-US" altLang="en-US" dirty="0"/>
              <a:t> published by the U.S. Department of Health &amp; Human Services in Jan. 2022, </a:t>
            </a:r>
          </a:p>
          <a:p>
            <a:pPr eaLnBrk="1" hangingPunct="1">
              <a:spcBef>
                <a:spcPct val="0"/>
              </a:spcBef>
            </a:pPr>
            <a:r>
              <a:rPr lang="en-US" altLang="en-US" dirty="0"/>
              <a:t>https://www.acf.hhs.gov/sites/default/files/documents/cb/cm2020.pdf</a:t>
            </a:r>
          </a:p>
          <a:p>
            <a:endParaRPr lang="en-US" dirty="0"/>
          </a:p>
        </p:txBody>
      </p:sp>
      <p:sp>
        <p:nvSpPr>
          <p:cNvPr id="4" name="Slide Number Placeholder 3"/>
          <p:cNvSpPr>
            <a:spLocks noGrp="1"/>
          </p:cNvSpPr>
          <p:nvPr>
            <p:ph type="sldNum" sz="quarter" idx="5"/>
          </p:nvPr>
        </p:nvSpPr>
        <p:spPr/>
        <p:txBody>
          <a:bodyPr/>
          <a:lstStyle/>
          <a:p>
            <a:fld id="{5236C0AF-475F-FF49-B668-19876EEDE3FD}" type="slidenum">
              <a:rPr lang="en-US" smtClean="0"/>
              <a:t>7</a:t>
            </a:fld>
            <a:endParaRPr lang="en-US"/>
          </a:p>
        </p:txBody>
      </p:sp>
    </p:spTree>
    <p:extLst>
      <p:ext uri="{BB962C8B-B14F-4D97-AF65-F5344CB8AC3E}">
        <p14:creationId xmlns:p14="http://schemas.microsoft.com/office/powerpoint/2010/main" val="4174973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2017 BRFSS Data.</a:t>
            </a:r>
          </a:p>
        </p:txBody>
      </p:sp>
      <p:sp>
        <p:nvSpPr>
          <p:cNvPr id="4" name="Slide Number Placeholder 3"/>
          <p:cNvSpPr>
            <a:spLocks noGrp="1"/>
          </p:cNvSpPr>
          <p:nvPr>
            <p:ph type="sldNum" sz="quarter" idx="5"/>
          </p:nvPr>
        </p:nvSpPr>
        <p:spPr/>
        <p:txBody>
          <a:bodyPr/>
          <a:lstStyle/>
          <a:p>
            <a:fld id="{5236C0AF-475F-FF49-B668-19876EEDE3FD}" type="slidenum">
              <a:rPr lang="en-US" smtClean="0"/>
              <a:t>8</a:t>
            </a:fld>
            <a:endParaRPr lang="en-US"/>
          </a:p>
        </p:txBody>
      </p:sp>
    </p:spTree>
    <p:extLst>
      <p:ext uri="{BB962C8B-B14F-4D97-AF65-F5344CB8AC3E}">
        <p14:creationId xmlns:p14="http://schemas.microsoft.com/office/powerpoint/2010/main" val="2070069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36C0AF-475F-FF49-B668-19876EEDE3FD}" type="slidenum">
              <a:rPr lang="en-US" smtClean="0"/>
              <a:t>9</a:t>
            </a:fld>
            <a:endParaRPr lang="en-US"/>
          </a:p>
        </p:txBody>
      </p:sp>
    </p:spTree>
    <p:extLst>
      <p:ext uri="{BB962C8B-B14F-4D97-AF65-F5344CB8AC3E}">
        <p14:creationId xmlns:p14="http://schemas.microsoft.com/office/powerpoint/2010/main" val="3468185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More information about the Adverse Childhood Experiences Study (ACES) is available online at http://www.wvaces.org/.</a:t>
            </a:r>
          </a:p>
          <a:p>
            <a:endParaRPr lang="en-US" dirty="0"/>
          </a:p>
        </p:txBody>
      </p:sp>
      <p:sp>
        <p:nvSpPr>
          <p:cNvPr id="4" name="Slide Number Placeholder 3"/>
          <p:cNvSpPr>
            <a:spLocks noGrp="1"/>
          </p:cNvSpPr>
          <p:nvPr>
            <p:ph type="sldNum" sz="quarter" idx="5"/>
          </p:nvPr>
        </p:nvSpPr>
        <p:spPr/>
        <p:txBody>
          <a:bodyPr/>
          <a:lstStyle/>
          <a:p>
            <a:fld id="{5236C0AF-475F-FF49-B668-19876EEDE3FD}" type="slidenum">
              <a:rPr lang="en-US" smtClean="0"/>
              <a:t>10</a:t>
            </a:fld>
            <a:endParaRPr lang="en-US"/>
          </a:p>
        </p:txBody>
      </p:sp>
    </p:spTree>
    <p:extLst>
      <p:ext uri="{BB962C8B-B14F-4D97-AF65-F5344CB8AC3E}">
        <p14:creationId xmlns:p14="http://schemas.microsoft.com/office/powerpoint/2010/main" val="1619162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B6960-2A2B-4E4F-9EC1-3A8EFFCB36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8F1431-7B87-8144-BC86-80F4489833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50643E-AFED-4547-A51B-56A4278870C6}"/>
              </a:ext>
            </a:extLst>
          </p:cNvPr>
          <p:cNvSpPr>
            <a:spLocks noGrp="1"/>
          </p:cNvSpPr>
          <p:nvPr>
            <p:ph type="dt" sz="half" idx="10"/>
          </p:nvPr>
        </p:nvSpPr>
        <p:spPr/>
        <p:txBody>
          <a:bodyPr/>
          <a:lstStyle/>
          <a:p>
            <a:fld id="{64C84989-D032-994B-92D4-ECCA2765CFC0}" type="datetimeFigureOut">
              <a:rPr lang="en-US" smtClean="0"/>
              <a:t>6/6/22</a:t>
            </a:fld>
            <a:endParaRPr lang="en-US"/>
          </a:p>
        </p:txBody>
      </p:sp>
      <p:sp>
        <p:nvSpPr>
          <p:cNvPr id="5" name="Footer Placeholder 4">
            <a:extLst>
              <a:ext uri="{FF2B5EF4-FFF2-40B4-BE49-F238E27FC236}">
                <a16:creationId xmlns:a16="http://schemas.microsoft.com/office/drawing/2014/main" id="{06B3BC74-C469-7246-A99A-34B2CF24F6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93686A-D189-BD4A-A7A2-DDDEB5EB57E7}"/>
              </a:ext>
            </a:extLst>
          </p:cNvPr>
          <p:cNvSpPr>
            <a:spLocks noGrp="1"/>
          </p:cNvSpPr>
          <p:nvPr>
            <p:ph type="sldNum" sz="quarter" idx="12"/>
          </p:nvPr>
        </p:nvSpPr>
        <p:spPr/>
        <p:txBody>
          <a:bodyPr/>
          <a:lstStyle/>
          <a:p>
            <a:fld id="{7B04DE88-B249-AD41-8E4C-891D84E8D5B7}" type="slidenum">
              <a:rPr lang="en-US" smtClean="0"/>
              <a:t>‹#›</a:t>
            </a:fld>
            <a:endParaRPr lang="en-US"/>
          </a:p>
        </p:txBody>
      </p:sp>
    </p:spTree>
    <p:extLst>
      <p:ext uri="{BB962C8B-B14F-4D97-AF65-F5344CB8AC3E}">
        <p14:creationId xmlns:p14="http://schemas.microsoft.com/office/powerpoint/2010/main" val="2977229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26B9E-390C-324C-B880-07D6A8482A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95AAF5-110A-634A-AB1E-48FB6CEF29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58C9FC-EA7F-7445-B541-6263EC440DF2}"/>
              </a:ext>
            </a:extLst>
          </p:cNvPr>
          <p:cNvSpPr>
            <a:spLocks noGrp="1"/>
          </p:cNvSpPr>
          <p:nvPr>
            <p:ph type="dt" sz="half" idx="10"/>
          </p:nvPr>
        </p:nvSpPr>
        <p:spPr/>
        <p:txBody>
          <a:bodyPr/>
          <a:lstStyle/>
          <a:p>
            <a:fld id="{64C84989-D032-994B-92D4-ECCA2765CFC0}" type="datetimeFigureOut">
              <a:rPr lang="en-US" smtClean="0"/>
              <a:t>6/6/22</a:t>
            </a:fld>
            <a:endParaRPr lang="en-US"/>
          </a:p>
        </p:txBody>
      </p:sp>
      <p:sp>
        <p:nvSpPr>
          <p:cNvPr id="5" name="Footer Placeholder 4">
            <a:extLst>
              <a:ext uri="{FF2B5EF4-FFF2-40B4-BE49-F238E27FC236}">
                <a16:creationId xmlns:a16="http://schemas.microsoft.com/office/drawing/2014/main" id="{45793185-6314-884B-8316-FCB5C3E507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5E571A-0EDA-D24B-B69A-DFD783C7FBFF}"/>
              </a:ext>
            </a:extLst>
          </p:cNvPr>
          <p:cNvSpPr>
            <a:spLocks noGrp="1"/>
          </p:cNvSpPr>
          <p:nvPr>
            <p:ph type="sldNum" sz="quarter" idx="12"/>
          </p:nvPr>
        </p:nvSpPr>
        <p:spPr/>
        <p:txBody>
          <a:bodyPr/>
          <a:lstStyle/>
          <a:p>
            <a:fld id="{7B04DE88-B249-AD41-8E4C-891D84E8D5B7}" type="slidenum">
              <a:rPr lang="en-US" smtClean="0"/>
              <a:t>‹#›</a:t>
            </a:fld>
            <a:endParaRPr lang="en-US"/>
          </a:p>
        </p:txBody>
      </p:sp>
    </p:spTree>
    <p:extLst>
      <p:ext uri="{BB962C8B-B14F-4D97-AF65-F5344CB8AC3E}">
        <p14:creationId xmlns:p14="http://schemas.microsoft.com/office/powerpoint/2010/main" val="3973527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7658CD-1058-B948-882F-EDD055B011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79DEC9-FDE1-A744-B3D3-E85048CCA7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DE482B-4786-AA41-8021-03338611123C}"/>
              </a:ext>
            </a:extLst>
          </p:cNvPr>
          <p:cNvSpPr>
            <a:spLocks noGrp="1"/>
          </p:cNvSpPr>
          <p:nvPr>
            <p:ph type="dt" sz="half" idx="10"/>
          </p:nvPr>
        </p:nvSpPr>
        <p:spPr/>
        <p:txBody>
          <a:bodyPr/>
          <a:lstStyle/>
          <a:p>
            <a:fld id="{64C84989-D032-994B-92D4-ECCA2765CFC0}" type="datetimeFigureOut">
              <a:rPr lang="en-US" smtClean="0"/>
              <a:t>6/6/22</a:t>
            </a:fld>
            <a:endParaRPr lang="en-US"/>
          </a:p>
        </p:txBody>
      </p:sp>
      <p:sp>
        <p:nvSpPr>
          <p:cNvPr id="5" name="Footer Placeholder 4">
            <a:extLst>
              <a:ext uri="{FF2B5EF4-FFF2-40B4-BE49-F238E27FC236}">
                <a16:creationId xmlns:a16="http://schemas.microsoft.com/office/drawing/2014/main" id="{F16C1BA6-53CB-7B4D-BF68-6AD71A415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E89EAD-8A10-D248-A342-B7E435DF5CD5}"/>
              </a:ext>
            </a:extLst>
          </p:cNvPr>
          <p:cNvSpPr>
            <a:spLocks noGrp="1"/>
          </p:cNvSpPr>
          <p:nvPr>
            <p:ph type="sldNum" sz="quarter" idx="12"/>
          </p:nvPr>
        </p:nvSpPr>
        <p:spPr/>
        <p:txBody>
          <a:bodyPr/>
          <a:lstStyle/>
          <a:p>
            <a:fld id="{7B04DE88-B249-AD41-8E4C-891D84E8D5B7}" type="slidenum">
              <a:rPr lang="en-US" smtClean="0"/>
              <a:t>‹#›</a:t>
            </a:fld>
            <a:endParaRPr lang="en-US"/>
          </a:p>
        </p:txBody>
      </p:sp>
    </p:spTree>
    <p:extLst>
      <p:ext uri="{BB962C8B-B14F-4D97-AF65-F5344CB8AC3E}">
        <p14:creationId xmlns:p14="http://schemas.microsoft.com/office/powerpoint/2010/main" val="2540075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6AC62-0ADE-D84B-A955-303676397FE7}"/>
              </a:ext>
            </a:extLst>
          </p:cNvPr>
          <p:cNvSpPr>
            <a:spLocks noGrp="1"/>
          </p:cNvSpPr>
          <p:nvPr>
            <p:ph type="ctrTitle"/>
          </p:nvPr>
        </p:nvSpPr>
        <p:spPr>
          <a:xfrm>
            <a:off x="696686" y="1383135"/>
            <a:ext cx="10705092" cy="1365073"/>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D81CFA86-C202-254E-B325-1E8D799841D9}"/>
              </a:ext>
            </a:extLst>
          </p:cNvPr>
          <p:cNvSpPr>
            <a:spLocks noGrp="1"/>
          </p:cNvSpPr>
          <p:nvPr>
            <p:ph type="subTitle" idx="1"/>
          </p:nvPr>
        </p:nvSpPr>
        <p:spPr>
          <a:xfrm>
            <a:off x="696685" y="4008437"/>
            <a:ext cx="10705092" cy="136507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676300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70B67F-4452-2B44-80F1-FCCF9A5B8B58}"/>
              </a:ext>
            </a:extLst>
          </p:cNvPr>
          <p:cNvSpPr>
            <a:spLocks noGrp="1"/>
          </p:cNvSpPr>
          <p:nvPr>
            <p:ph type="title"/>
          </p:nvPr>
        </p:nvSpPr>
        <p:spPr>
          <a:xfrm>
            <a:off x="870859" y="643466"/>
            <a:ext cx="10711542" cy="1063414"/>
          </a:xfrm>
          <a:prstGeom prst="rect">
            <a:avLst/>
          </a:prstGeom>
        </p:spPr>
        <p:txBody>
          <a:bodyPr vert="horz" lIns="91440" tIns="45720" rIns="91440" bIns="45720" rtlCol="0" anchor="ctr">
            <a:normAutofit/>
          </a:bodyPr>
          <a:lstStyle>
            <a:lvl1pPr>
              <a:defRPr sz="3600"/>
            </a:lvl1pPr>
          </a:lstStyle>
          <a:p>
            <a:r>
              <a:rPr lang="en-US" dirty="0"/>
              <a:t>Click to edit Master title style</a:t>
            </a:r>
          </a:p>
        </p:txBody>
      </p:sp>
      <p:sp>
        <p:nvSpPr>
          <p:cNvPr id="3" name="Text Placeholder 2">
            <a:extLst>
              <a:ext uri="{FF2B5EF4-FFF2-40B4-BE49-F238E27FC236}">
                <a16:creationId xmlns:a16="http://schemas.microsoft.com/office/drawing/2014/main" id="{315132AB-ECAA-3545-91EF-0848BB79DC87}"/>
              </a:ext>
            </a:extLst>
          </p:cNvPr>
          <p:cNvSpPr>
            <a:spLocks noGrp="1"/>
          </p:cNvSpPr>
          <p:nvPr>
            <p:ph idx="1"/>
          </p:nvPr>
        </p:nvSpPr>
        <p:spPr>
          <a:xfrm>
            <a:off x="870858" y="1706880"/>
            <a:ext cx="10711542" cy="490840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3610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376EC-8F69-BE46-BBD0-0A9478476998}"/>
              </a:ext>
            </a:extLst>
          </p:cNvPr>
          <p:cNvSpPr>
            <a:spLocks noGrp="1"/>
          </p:cNvSpPr>
          <p:nvPr>
            <p:ph type="title"/>
          </p:nvPr>
        </p:nvSpPr>
        <p:spPr>
          <a:xfrm>
            <a:off x="470263" y="642780"/>
            <a:ext cx="11202447" cy="627222"/>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738BD66-D578-ED44-AD68-E01D0EEFCE82}"/>
              </a:ext>
            </a:extLst>
          </p:cNvPr>
          <p:cNvSpPr>
            <a:spLocks noGrp="1"/>
          </p:cNvSpPr>
          <p:nvPr>
            <p:ph sz="half" idx="1"/>
          </p:nvPr>
        </p:nvSpPr>
        <p:spPr>
          <a:xfrm>
            <a:off x="519291" y="1526889"/>
            <a:ext cx="5341578" cy="50093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18DB4C8-3DC0-5845-AC05-82CCCC425C68}"/>
              </a:ext>
            </a:extLst>
          </p:cNvPr>
          <p:cNvSpPr>
            <a:spLocks noGrp="1"/>
          </p:cNvSpPr>
          <p:nvPr>
            <p:ph sz="half" idx="2"/>
          </p:nvPr>
        </p:nvSpPr>
        <p:spPr>
          <a:xfrm>
            <a:off x="6096000" y="1526890"/>
            <a:ext cx="5576710" cy="50093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2735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131D9-1ECE-C149-8937-7FCAAADEBC7B}"/>
              </a:ext>
            </a:extLst>
          </p:cNvPr>
          <p:cNvSpPr>
            <a:spLocks noGrp="1"/>
          </p:cNvSpPr>
          <p:nvPr>
            <p:ph type="title"/>
          </p:nvPr>
        </p:nvSpPr>
        <p:spPr/>
        <p:txBody>
          <a:bodyPr/>
          <a:lstStyle>
            <a:lvl1pPr>
              <a:defRPr>
                <a:solidFill>
                  <a:schemeClr val="accent4"/>
                </a:solidFill>
              </a:defRPr>
            </a:lvl1pPr>
          </a:lstStyle>
          <a:p>
            <a:r>
              <a:rPr lang="en-US" dirty="0"/>
              <a:t>Click to edit Master title style</a:t>
            </a:r>
          </a:p>
        </p:txBody>
      </p:sp>
    </p:spTree>
    <p:extLst>
      <p:ext uri="{BB962C8B-B14F-4D97-AF65-F5344CB8AC3E}">
        <p14:creationId xmlns:p14="http://schemas.microsoft.com/office/powerpoint/2010/main" val="2030589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6AC62-0ADE-D84B-A955-303676397FE7}"/>
              </a:ext>
            </a:extLst>
          </p:cNvPr>
          <p:cNvSpPr>
            <a:spLocks noGrp="1"/>
          </p:cNvSpPr>
          <p:nvPr>
            <p:ph type="ctrTitle"/>
          </p:nvPr>
        </p:nvSpPr>
        <p:spPr>
          <a:xfrm>
            <a:off x="2698044" y="1383135"/>
            <a:ext cx="8748889" cy="1466428"/>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D81CFA86-C202-254E-B325-1E8D799841D9}"/>
              </a:ext>
            </a:extLst>
          </p:cNvPr>
          <p:cNvSpPr>
            <a:spLocks noGrp="1"/>
          </p:cNvSpPr>
          <p:nvPr>
            <p:ph type="subTitle" idx="1"/>
          </p:nvPr>
        </p:nvSpPr>
        <p:spPr>
          <a:xfrm>
            <a:off x="2796207" y="4008438"/>
            <a:ext cx="8650726" cy="130863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36928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70B67F-4452-2B44-80F1-FCCF9A5B8B58}"/>
              </a:ext>
            </a:extLst>
          </p:cNvPr>
          <p:cNvSpPr>
            <a:spLocks noGrp="1"/>
          </p:cNvSpPr>
          <p:nvPr>
            <p:ph type="title"/>
          </p:nvPr>
        </p:nvSpPr>
        <p:spPr>
          <a:xfrm>
            <a:off x="2867378" y="643466"/>
            <a:ext cx="8681155" cy="592667"/>
          </a:xfrm>
          <a:prstGeom prst="rect">
            <a:avLst/>
          </a:prstGeom>
        </p:spPr>
        <p:txBody>
          <a:bodyPr vert="horz" lIns="91440" tIns="45720" rIns="91440" bIns="45720" rtlCol="0" anchor="ctr">
            <a:normAutofit/>
          </a:bodyPr>
          <a:lstStyle>
            <a:lvl1pPr>
              <a:defRPr sz="3600"/>
            </a:lvl1pPr>
          </a:lstStyle>
          <a:p>
            <a:r>
              <a:rPr lang="en-US" dirty="0"/>
              <a:t>Click to edit Master title style</a:t>
            </a:r>
          </a:p>
        </p:txBody>
      </p:sp>
      <p:sp>
        <p:nvSpPr>
          <p:cNvPr id="3" name="Text Placeholder 2">
            <a:extLst>
              <a:ext uri="{FF2B5EF4-FFF2-40B4-BE49-F238E27FC236}">
                <a16:creationId xmlns:a16="http://schemas.microsoft.com/office/drawing/2014/main" id="{315132AB-ECAA-3545-91EF-0848BB79DC87}"/>
              </a:ext>
            </a:extLst>
          </p:cNvPr>
          <p:cNvSpPr>
            <a:spLocks noGrp="1"/>
          </p:cNvSpPr>
          <p:nvPr>
            <p:ph idx="1"/>
          </p:nvPr>
        </p:nvSpPr>
        <p:spPr>
          <a:xfrm>
            <a:off x="2867378" y="1354667"/>
            <a:ext cx="8681155" cy="436879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20945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376EC-8F69-BE46-BBD0-0A9478476998}"/>
              </a:ext>
            </a:extLst>
          </p:cNvPr>
          <p:cNvSpPr>
            <a:spLocks noGrp="1"/>
          </p:cNvSpPr>
          <p:nvPr>
            <p:ph type="title"/>
          </p:nvPr>
        </p:nvSpPr>
        <p:spPr>
          <a:xfrm>
            <a:off x="2698043" y="642780"/>
            <a:ext cx="8771467" cy="627222"/>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738BD66-D578-ED44-AD68-E01D0EEFCE82}"/>
              </a:ext>
            </a:extLst>
          </p:cNvPr>
          <p:cNvSpPr>
            <a:spLocks noGrp="1"/>
          </p:cNvSpPr>
          <p:nvPr>
            <p:ph sz="half" idx="1"/>
          </p:nvPr>
        </p:nvSpPr>
        <p:spPr>
          <a:xfrm>
            <a:off x="2698043" y="1398445"/>
            <a:ext cx="4255913" cy="42572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18DB4C8-3DC0-5845-AC05-82CCCC425C68}"/>
              </a:ext>
            </a:extLst>
          </p:cNvPr>
          <p:cNvSpPr>
            <a:spLocks noGrp="1"/>
          </p:cNvSpPr>
          <p:nvPr>
            <p:ph sz="half" idx="2"/>
          </p:nvPr>
        </p:nvSpPr>
        <p:spPr>
          <a:xfrm>
            <a:off x="7213597" y="1398445"/>
            <a:ext cx="4255913" cy="42572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60366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131D9-1ECE-C149-8937-7FCAAADEBC7B}"/>
              </a:ext>
            </a:extLst>
          </p:cNvPr>
          <p:cNvSpPr>
            <a:spLocks noGrp="1"/>
          </p:cNvSpPr>
          <p:nvPr>
            <p:ph type="title"/>
          </p:nvPr>
        </p:nvSpPr>
        <p:spPr/>
        <p:txBody>
          <a:bodyPr/>
          <a:lstStyle>
            <a:lvl1pPr>
              <a:defRPr>
                <a:solidFill>
                  <a:schemeClr val="accent4"/>
                </a:solidFill>
              </a:defRPr>
            </a:lvl1pPr>
          </a:lstStyle>
          <a:p>
            <a:r>
              <a:rPr lang="en-US" dirty="0"/>
              <a:t>Click to edit Master title style</a:t>
            </a:r>
          </a:p>
        </p:txBody>
      </p:sp>
    </p:spTree>
    <p:extLst>
      <p:ext uri="{BB962C8B-B14F-4D97-AF65-F5344CB8AC3E}">
        <p14:creationId xmlns:p14="http://schemas.microsoft.com/office/powerpoint/2010/main" val="3676754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D2DC9-769F-9248-9B27-3548A88EFC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E4B744-613A-754E-9490-53E5C79A71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D88031-2F9C-B54E-A6C0-07BD906A3AEE}"/>
              </a:ext>
            </a:extLst>
          </p:cNvPr>
          <p:cNvSpPr>
            <a:spLocks noGrp="1"/>
          </p:cNvSpPr>
          <p:nvPr>
            <p:ph type="dt" sz="half" idx="10"/>
          </p:nvPr>
        </p:nvSpPr>
        <p:spPr/>
        <p:txBody>
          <a:bodyPr/>
          <a:lstStyle/>
          <a:p>
            <a:fld id="{64C84989-D032-994B-92D4-ECCA2765CFC0}" type="datetimeFigureOut">
              <a:rPr lang="en-US" smtClean="0"/>
              <a:t>6/6/22</a:t>
            </a:fld>
            <a:endParaRPr lang="en-US"/>
          </a:p>
        </p:txBody>
      </p:sp>
      <p:sp>
        <p:nvSpPr>
          <p:cNvPr id="5" name="Footer Placeholder 4">
            <a:extLst>
              <a:ext uri="{FF2B5EF4-FFF2-40B4-BE49-F238E27FC236}">
                <a16:creationId xmlns:a16="http://schemas.microsoft.com/office/drawing/2014/main" id="{38224E34-DF49-8E41-87D6-3F904013C3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47E34E-0602-8D4C-8D2B-E74DDEC4017F}"/>
              </a:ext>
            </a:extLst>
          </p:cNvPr>
          <p:cNvSpPr>
            <a:spLocks noGrp="1"/>
          </p:cNvSpPr>
          <p:nvPr>
            <p:ph type="sldNum" sz="quarter" idx="12"/>
          </p:nvPr>
        </p:nvSpPr>
        <p:spPr/>
        <p:txBody>
          <a:bodyPr/>
          <a:lstStyle/>
          <a:p>
            <a:fld id="{7B04DE88-B249-AD41-8E4C-891D84E8D5B7}" type="slidenum">
              <a:rPr lang="en-US" smtClean="0"/>
              <a:t>‹#›</a:t>
            </a:fld>
            <a:endParaRPr lang="en-US"/>
          </a:p>
        </p:txBody>
      </p:sp>
    </p:spTree>
    <p:extLst>
      <p:ext uri="{BB962C8B-B14F-4D97-AF65-F5344CB8AC3E}">
        <p14:creationId xmlns:p14="http://schemas.microsoft.com/office/powerpoint/2010/main" val="3461275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6AC62-0ADE-D84B-A955-303676397FE7}"/>
              </a:ext>
            </a:extLst>
          </p:cNvPr>
          <p:cNvSpPr>
            <a:spLocks noGrp="1"/>
          </p:cNvSpPr>
          <p:nvPr>
            <p:ph type="ctrTitle"/>
          </p:nvPr>
        </p:nvSpPr>
        <p:spPr>
          <a:xfrm>
            <a:off x="2796208" y="1383135"/>
            <a:ext cx="8605570" cy="1365073"/>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D81CFA86-C202-254E-B325-1E8D799841D9}"/>
              </a:ext>
            </a:extLst>
          </p:cNvPr>
          <p:cNvSpPr>
            <a:spLocks noGrp="1"/>
          </p:cNvSpPr>
          <p:nvPr>
            <p:ph type="subTitle" idx="1"/>
          </p:nvPr>
        </p:nvSpPr>
        <p:spPr>
          <a:xfrm>
            <a:off x="2796207" y="4008437"/>
            <a:ext cx="8605570" cy="136507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297302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70B67F-4452-2B44-80F1-FCCF9A5B8B58}"/>
              </a:ext>
            </a:extLst>
          </p:cNvPr>
          <p:cNvSpPr>
            <a:spLocks noGrp="1"/>
          </p:cNvSpPr>
          <p:nvPr>
            <p:ph type="title"/>
          </p:nvPr>
        </p:nvSpPr>
        <p:spPr>
          <a:xfrm>
            <a:off x="2867378" y="643466"/>
            <a:ext cx="8827911" cy="1063413"/>
          </a:xfrm>
          <a:prstGeom prst="rect">
            <a:avLst/>
          </a:prstGeom>
        </p:spPr>
        <p:txBody>
          <a:bodyPr vert="horz" lIns="91440" tIns="45720" rIns="91440" bIns="45720" rtlCol="0" anchor="ctr">
            <a:normAutofit/>
          </a:bodyPr>
          <a:lstStyle>
            <a:lvl1pPr>
              <a:defRPr sz="3600"/>
            </a:lvl1pPr>
          </a:lstStyle>
          <a:p>
            <a:r>
              <a:rPr lang="en-US" dirty="0"/>
              <a:t>Click to edit Master title style</a:t>
            </a:r>
          </a:p>
        </p:txBody>
      </p:sp>
      <p:sp>
        <p:nvSpPr>
          <p:cNvPr id="3" name="Text Placeholder 2">
            <a:extLst>
              <a:ext uri="{FF2B5EF4-FFF2-40B4-BE49-F238E27FC236}">
                <a16:creationId xmlns:a16="http://schemas.microsoft.com/office/drawing/2014/main" id="{315132AB-ECAA-3545-91EF-0848BB79DC87}"/>
              </a:ext>
            </a:extLst>
          </p:cNvPr>
          <p:cNvSpPr>
            <a:spLocks noGrp="1"/>
          </p:cNvSpPr>
          <p:nvPr>
            <p:ph idx="1"/>
          </p:nvPr>
        </p:nvSpPr>
        <p:spPr>
          <a:xfrm>
            <a:off x="2867378" y="1706880"/>
            <a:ext cx="8827911" cy="490840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8532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376EC-8F69-BE46-BBD0-0A9478476998}"/>
              </a:ext>
            </a:extLst>
          </p:cNvPr>
          <p:cNvSpPr>
            <a:spLocks noGrp="1"/>
          </p:cNvSpPr>
          <p:nvPr>
            <p:ph type="title"/>
          </p:nvPr>
        </p:nvSpPr>
        <p:spPr>
          <a:xfrm>
            <a:off x="2698043" y="642780"/>
            <a:ext cx="8974667" cy="627222"/>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738BD66-D578-ED44-AD68-E01D0EEFCE82}"/>
              </a:ext>
            </a:extLst>
          </p:cNvPr>
          <p:cNvSpPr>
            <a:spLocks noGrp="1"/>
          </p:cNvSpPr>
          <p:nvPr>
            <p:ph sz="half" idx="1"/>
          </p:nvPr>
        </p:nvSpPr>
        <p:spPr>
          <a:xfrm>
            <a:off x="2822221" y="1526890"/>
            <a:ext cx="4312354" cy="50093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18DB4C8-3DC0-5845-AC05-82CCCC425C68}"/>
              </a:ext>
            </a:extLst>
          </p:cNvPr>
          <p:cNvSpPr>
            <a:spLocks noGrp="1"/>
          </p:cNvSpPr>
          <p:nvPr>
            <p:ph sz="half" idx="2"/>
          </p:nvPr>
        </p:nvSpPr>
        <p:spPr>
          <a:xfrm>
            <a:off x="7360356" y="1526890"/>
            <a:ext cx="4312354" cy="50093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21593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131D9-1ECE-C149-8937-7FCAAADEBC7B}"/>
              </a:ext>
            </a:extLst>
          </p:cNvPr>
          <p:cNvSpPr>
            <a:spLocks noGrp="1"/>
          </p:cNvSpPr>
          <p:nvPr>
            <p:ph type="title"/>
          </p:nvPr>
        </p:nvSpPr>
        <p:spPr/>
        <p:txBody>
          <a:bodyPr/>
          <a:lstStyle>
            <a:lvl1pPr>
              <a:defRPr>
                <a:solidFill>
                  <a:schemeClr val="accent4"/>
                </a:solidFill>
              </a:defRPr>
            </a:lvl1pPr>
          </a:lstStyle>
          <a:p>
            <a:r>
              <a:rPr lang="en-US" dirty="0"/>
              <a:t>Click to edit Master title style</a:t>
            </a:r>
          </a:p>
        </p:txBody>
      </p:sp>
    </p:spTree>
    <p:extLst>
      <p:ext uri="{BB962C8B-B14F-4D97-AF65-F5344CB8AC3E}">
        <p14:creationId xmlns:p14="http://schemas.microsoft.com/office/powerpoint/2010/main" val="4266757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D908A-6C52-004F-B0CC-5E2CC6BA99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9F646C-59E4-2343-9EEA-418A60A52A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64CF86-71FC-3540-88A6-4CC1F120C5FE}"/>
              </a:ext>
            </a:extLst>
          </p:cNvPr>
          <p:cNvSpPr>
            <a:spLocks noGrp="1"/>
          </p:cNvSpPr>
          <p:nvPr>
            <p:ph type="dt" sz="half" idx="10"/>
          </p:nvPr>
        </p:nvSpPr>
        <p:spPr/>
        <p:txBody>
          <a:bodyPr/>
          <a:lstStyle/>
          <a:p>
            <a:fld id="{64C84989-D032-994B-92D4-ECCA2765CFC0}" type="datetimeFigureOut">
              <a:rPr lang="en-US" smtClean="0"/>
              <a:t>6/6/22</a:t>
            </a:fld>
            <a:endParaRPr lang="en-US"/>
          </a:p>
        </p:txBody>
      </p:sp>
      <p:sp>
        <p:nvSpPr>
          <p:cNvPr id="5" name="Footer Placeholder 4">
            <a:extLst>
              <a:ext uri="{FF2B5EF4-FFF2-40B4-BE49-F238E27FC236}">
                <a16:creationId xmlns:a16="http://schemas.microsoft.com/office/drawing/2014/main" id="{4BFC7B75-7B8F-F848-89B4-C880297B34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3F360E-175E-6B41-92AB-0F677425DA4B}"/>
              </a:ext>
            </a:extLst>
          </p:cNvPr>
          <p:cNvSpPr>
            <a:spLocks noGrp="1"/>
          </p:cNvSpPr>
          <p:nvPr>
            <p:ph type="sldNum" sz="quarter" idx="12"/>
          </p:nvPr>
        </p:nvSpPr>
        <p:spPr/>
        <p:txBody>
          <a:bodyPr/>
          <a:lstStyle/>
          <a:p>
            <a:fld id="{7B04DE88-B249-AD41-8E4C-891D84E8D5B7}" type="slidenum">
              <a:rPr lang="en-US" smtClean="0"/>
              <a:t>‹#›</a:t>
            </a:fld>
            <a:endParaRPr lang="en-US"/>
          </a:p>
        </p:txBody>
      </p:sp>
    </p:spTree>
    <p:extLst>
      <p:ext uri="{BB962C8B-B14F-4D97-AF65-F5344CB8AC3E}">
        <p14:creationId xmlns:p14="http://schemas.microsoft.com/office/powerpoint/2010/main" val="3966257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DDE0A-E6A3-234C-9DB7-D2DC6DA3D0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25E46E-6691-4549-BFEB-E20A4A0684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EE8841-6AA2-6D43-BC04-42535D346E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CB9F76-FB58-5C4B-8697-A0658027BD8B}"/>
              </a:ext>
            </a:extLst>
          </p:cNvPr>
          <p:cNvSpPr>
            <a:spLocks noGrp="1"/>
          </p:cNvSpPr>
          <p:nvPr>
            <p:ph type="dt" sz="half" idx="10"/>
          </p:nvPr>
        </p:nvSpPr>
        <p:spPr/>
        <p:txBody>
          <a:bodyPr/>
          <a:lstStyle/>
          <a:p>
            <a:fld id="{64C84989-D032-994B-92D4-ECCA2765CFC0}" type="datetimeFigureOut">
              <a:rPr lang="en-US" smtClean="0"/>
              <a:t>6/6/22</a:t>
            </a:fld>
            <a:endParaRPr lang="en-US"/>
          </a:p>
        </p:txBody>
      </p:sp>
      <p:sp>
        <p:nvSpPr>
          <p:cNvPr id="6" name="Footer Placeholder 5">
            <a:extLst>
              <a:ext uri="{FF2B5EF4-FFF2-40B4-BE49-F238E27FC236}">
                <a16:creationId xmlns:a16="http://schemas.microsoft.com/office/drawing/2014/main" id="{2A385580-5E14-6347-86F8-518F7F7E10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6ABF05-8393-C34D-A022-8C21AEEDF505}"/>
              </a:ext>
            </a:extLst>
          </p:cNvPr>
          <p:cNvSpPr>
            <a:spLocks noGrp="1"/>
          </p:cNvSpPr>
          <p:nvPr>
            <p:ph type="sldNum" sz="quarter" idx="12"/>
          </p:nvPr>
        </p:nvSpPr>
        <p:spPr/>
        <p:txBody>
          <a:bodyPr/>
          <a:lstStyle/>
          <a:p>
            <a:fld id="{7B04DE88-B249-AD41-8E4C-891D84E8D5B7}" type="slidenum">
              <a:rPr lang="en-US" smtClean="0"/>
              <a:t>‹#›</a:t>
            </a:fld>
            <a:endParaRPr lang="en-US"/>
          </a:p>
        </p:txBody>
      </p:sp>
    </p:spTree>
    <p:extLst>
      <p:ext uri="{BB962C8B-B14F-4D97-AF65-F5344CB8AC3E}">
        <p14:creationId xmlns:p14="http://schemas.microsoft.com/office/powerpoint/2010/main" val="679652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F5AAE-4E8C-264E-AB6E-A74F7183F2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47B427-2877-BB4C-B194-FEDAFC4A58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44D85E-3B9F-5545-AF81-CA5FA40C8B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0F08CD-B046-164C-89F2-61AB40D65F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4F1640-B33D-3241-803A-8ED308765E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124221-E2E4-8948-811C-58B4FC210E68}"/>
              </a:ext>
            </a:extLst>
          </p:cNvPr>
          <p:cNvSpPr>
            <a:spLocks noGrp="1"/>
          </p:cNvSpPr>
          <p:nvPr>
            <p:ph type="dt" sz="half" idx="10"/>
          </p:nvPr>
        </p:nvSpPr>
        <p:spPr/>
        <p:txBody>
          <a:bodyPr/>
          <a:lstStyle/>
          <a:p>
            <a:fld id="{64C84989-D032-994B-92D4-ECCA2765CFC0}" type="datetimeFigureOut">
              <a:rPr lang="en-US" smtClean="0"/>
              <a:t>6/6/22</a:t>
            </a:fld>
            <a:endParaRPr lang="en-US"/>
          </a:p>
        </p:txBody>
      </p:sp>
      <p:sp>
        <p:nvSpPr>
          <p:cNvPr id="8" name="Footer Placeholder 7">
            <a:extLst>
              <a:ext uri="{FF2B5EF4-FFF2-40B4-BE49-F238E27FC236}">
                <a16:creationId xmlns:a16="http://schemas.microsoft.com/office/drawing/2014/main" id="{E94B77C4-4C13-684A-A3A0-0321900300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7E4A5A-FCD1-194F-B39A-DE76C4A2185C}"/>
              </a:ext>
            </a:extLst>
          </p:cNvPr>
          <p:cNvSpPr>
            <a:spLocks noGrp="1"/>
          </p:cNvSpPr>
          <p:nvPr>
            <p:ph type="sldNum" sz="quarter" idx="12"/>
          </p:nvPr>
        </p:nvSpPr>
        <p:spPr/>
        <p:txBody>
          <a:bodyPr/>
          <a:lstStyle/>
          <a:p>
            <a:fld id="{7B04DE88-B249-AD41-8E4C-891D84E8D5B7}" type="slidenum">
              <a:rPr lang="en-US" smtClean="0"/>
              <a:t>‹#›</a:t>
            </a:fld>
            <a:endParaRPr lang="en-US"/>
          </a:p>
        </p:txBody>
      </p:sp>
    </p:spTree>
    <p:extLst>
      <p:ext uri="{BB962C8B-B14F-4D97-AF65-F5344CB8AC3E}">
        <p14:creationId xmlns:p14="http://schemas.microsoft.com/office/powerpoint/2010/main" val="520300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51160-55D3-E14F-9E37-8EC8357E66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02B563-F251-9940-9296-63838415D739}"/>
              </a:ext>
            </a:extLst>
          </p:cNvPr>
          <p:cNvSpPr>
            <a:spLocks noGrp="1"/>
          </p:cNvSpPr>
          <p:nvPr>
            <p:ph type="dt" sz="half" idx="10"/>
          </p:nvPr>
        </p:nvSpPr>
        <p:spPr/>
        <p:txBody>
          <a:bodyPr/>
          <a:lstStyle/>
          <a:p>
            <a:fld id="{64C84989-D032-994B-92D4-ECCA2765CFC0}" type="datetimeFigureOut">
              <a:rPr lang="en-US" smtClean="0"/>
              <a:t>6/6/22</a:t>
            </a:fld>
            <a:endParaRPr lang="en-US"/>
          </a:p>
        </p:txBody>
      </p:sp>
      <p:sp>
        <p:nvSpPr>
          <p:cNvPr id="4" name="Footer Placeholder 3">
            <a:extLst>
              <a:ext uri="{FF2B5EF4-FFF2-40B4-BE49-F238E27FC236}">
                <a16:creationId xmlns:a16="http://schemas.microsoft.com/office/drawing/2014/main" id="{CEEA5DF9-5145-864A-A2C9-E91F836FA8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274EEA-1C60-5241-84E4-286453A74D03}"/>
              </a:ext>
            </a:extLst>
          </p:cNvPr>
          <p:cNvSpPr>
            <a:spLocks noGrp="1"/>
          </p:cNvSpPr>
          <p:nvPr>
            <p:ph type="sldNum" sz="quarter" idx="12"/>
          </p:nvPr>
        </p:nvSpPr>
        <p:spPr/>
        <p:txBody>
          <a:bodyPr/>
          <a:lstStyle/>
          <a:p>
            <a:fld id="{7B04DE88-B249-AD41-8E4C-891D84E8D5B7}" type="slidenum">
              <a:rPr lang="en-US" smtClean="0"/>
              <a:t>‹#›</a:t>
            </a:fld>
            <a:endParaRPr lang="en-US"/>
          </a:p>
        </p:txBody>
      </p:sp>
    </p:spTree>
    <p:extLst>
      <p:ext uri="{BB962C8B-B14F-4D97-AF65-F5344CB8AC3E}">
        <p14:creationId xmlns:p14="http://schemas.microsoft.com/office/powerpoint/2010/main" val="1414360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4FE67B-2226-4B41-9F63-C5EC1CDB5BE1}"/>
              </a:ext>
            </a:extLst>
          </p:cNvPr>
          <p:cNvSpPr>
            <a:spLocks noGrp="1"/>
          </p:cNvSpPr>
          <p:nvPr>
            <p:ph type="dt" sz="half" idx="10"/>
          </p:nvPr>
        </p:nvSpPr>
        <p:spPr/>
        <p:txBody>
          <a:bodyPr/>
          <a:lstStyle/>
          <a:p>
            <a:fld id="{64C84989-D032-994B-92D4-ECCA2765CFC0}" type="datetimeFigureOut">
              <a:rPr lang="en-US" smtClean="0"/>
              <a:t>6/6/22</a:t>
            </a:fld>
            <a:endParaRPr lang="en-US"/>
          </a:p>
        </p:txBody>
      </p:sp>
      <p:sp>
        <p:nvSpPr>
          <p:cNvPr id="3" name="Footer Placeholder 2">
            <a:extLst>
              <a:ext uri="{FF2B5EF4-FFF2-40B4-BE49-F238E27FC236}">
                <a16:creationId xmlns:a16="http://schemas.microsoft.com/office/drawing/2014/main" id="{55C53F2D-4F99-E044-A4FC-A6455788BD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0DF1EB-B75C-4240-94DD-C1B8D6FB4FF2}"/>
              </a:ext>
            </a:extLst>
          </p:cNvPr>
          <p:cNvSpPr>
            <a:spLocks noGrp="1"/>
          </p:cNvSpPr>
          <p:nvPr>
            <p:ph type="sldNum" sz="quarter" idx="12"/>
          </p:nvPr>
        </p:nvSpPr>
        <p:spPr/>
        <p:txBody>
          <a:bodyPr/>
          <a:lstStyle/>
          <a:p>
            <a:fld id="{7B04DE88-B249-AD41-8E4C-891D84E8D5B7}" type="slidenum">
              <a:rPr lang="en-US" smtClean="0"/>
              <a:t>‹#›</a:t>
            </a:fld>
            <a:endParaRPr lang="en-US"/>
          </a:p>
        </p:txBody>
      </p:sp>
    </p:spTree>
    <p:extLst>
      <p:ext uri="{BB962C8B-B14F-4D97-AF65-F5344CB8AC3E}">
        <p14:creationId xmlns:p14="http://schemas.microsoft.com/office/powerpoint/2010/main" val="2881523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377D2-0018-AE40-8BEF-6A00A80746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C9EE1C-FAD7-844D-A3BE-AA93F6EBC4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0046E3-526C-744C-8F78-47C289A934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A9D0D3-1808-1341-A961-218D892A9DED}"/>
              </a:ext>
            </a:extLst>
          </p:cNvPr>
          <p:cNvSpPr>
            <a:spLocks noGrp="1"/>
          </p:cNvSpPr>
          <p:nvPr>
            <p:ph type="dt" sz="half" idx="10"/>
          </p:nvPr>
        </p:nvSpPr>
        <p:spPr/>
        <p:txBody>
          <a:bodyPr/>
          <a:lstStyle/>
          <a:p>
            <a:fld id="{64C84989-D032-994B-92D4-ECCA2765CFC0}" type="datetimeFigureOut">
              <a:rPr lang="en-US" smtClean="0"/>
              <a:t>6/6/22</a:t>
            </a:fld>
            <a:endParaRPr lang="en-US"/>
          </a:p>
        </p:txBody>
      </p:sp>
      <p:sp>
        <p:nvSpPr>
          <p:cNvPr id="6" name="Footer Placeholder 5">
            <a:extLst>
              <a:ext uri="{FF2B5EF4-FFF2-40B4-BE49-F238E27FC236}">
                <a16:creationId xmlns:a16="http://schemas.microsoft.com/office/drawing/2014/main" id="{86D408DF-CAD5-6B45-8F50-642833C86C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9F99BF-998A-0547-8A21-B39B0393D7E6}"/>
              </a:ext>
            </a:extLst>
          </p:cNvPr>
          <p:cNvSpPr>
            <a:spLocks noGrp="1"/>
          </p:cNvSpPr>
          <p:nvPr>
            <p:ph type="sldNum" sz="quarter" idx="12"/>
          </p:nvPr>
        </p:nvSpPr>
        <p:spPr/>
        <p:txBody>
          <a:bodyPr/>
          <a:lstStyle/>
          <a:p>
            <a:fld id="{7B04DE88-B249-AD41-8E4C-891D84E8D5B7}" type="slidenum">
              <a:rPr lang="en-US" smtClean="0"/>
              <a:t>‹#›</a:t>
            </a:fld>
            <a:endParaRPr lang="en-US"/>
          </a:p>
        </p:txBody>
      </p:sp>
    </p:spTree>
    <p:extLst>
      <p:ext uri="{BB962C8B-B14F-4D97-AF65-F5344CB8AC3E}">
        <p14:creationId xmlns:p14="http://schemas.microsoft.com/office/powerpoint/2010/main" val="4188113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980D-0413-5A45-B468-458F650227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AB3E51-92B4-9541-AB04-D216BBA2D0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E5A42A-9B19-B34A-9D2B-3AFE1746B2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F54E70-6476-BE4A-BC8D-8B659B4A295F}"/>
              </a:ext>
            </a:extLst>
          </p:cNvPr>
          <p:cNvSpPr>
            <a:spLocks noGrp="1"/>
          </p:cNvSpPr>
          <p:nvPr>
            <p:ph type="dt" sz="half" idx="10"/>
          </p:nvPr>
        </p:nvSpPr>
        <p:spPr/>
        <p:txBody>
          <a:bodyPr/>
          <a:lstStyle/>
          <a:p>
            <a:fld id="{64C84989-D032-994B-92D4-ECCA2765CFC0}" type="datetimeFigureOut">
              <a:rPr lang="en-US" smtClean="0"/>
              <a:t>6/6/22</a:t>
            </a:fld>
            <a:endParaRPr lang="en-US"/>
          </a:p>
        </p:txBody>
      </p:sp>
      <p:sp>
        <p:nvSpPr>
          <p:cNvPr id="6" name="Footer Placeholder 5">
            <a:extLst>
              <a:ext uri="{FF2B5EF4-FFF2-40B4-BE49-F238E27FC236}">
                <a16:creationId xmlns:a16="http://schemas.microsoft.com/office/drawing/2014/main" id="{D1176059-D340-B444-8EAD-3B8D26E0AD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F9840-6CC9-2142-AAF9-29B16FA6FED8}"/>
              </a:ext>
            </a:extLst>
          </p:cNvPr>
          <p:cNvSpPr>
            <a:spLocks noGrp="1"/>
          </p:cNvSpPr>
          <p:nvPr>
            <p:ph type="sldNum" sz="quarter" idx="12"/>
          </p:nvPr>
        </p:nvSpPr>
        <p:spPr/>
        <p:txBody>
          <a:bodyPr/>
          <a:lstStyle/>
          <a:p>
            <a:fld id="{7B04DE88-B249-AD41-8E4C-891D84E8D5B7}" type="slidenum">
              <a:rPr lang="en-US" smtClean="0"/>
              <a:t>‹#›</a:t>
            </a:fld>
            <a:endParaRPr lang="en-US"/>
          </a:p>
        </p:txBody>
      </p:sp>
    </p:spTree>
    <p:extLst>
      <p:ext uri="{BB962C8B-B14F-4D97-AF65-F5344CB8AC3E}">
        <p14:creationId xmlns:p14="http://schemas.microsoft.com/office/powerpoint/2010/main" val="4145545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3.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3.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4.jpeg"/><Relationship Id="rId5" Type="http://schemas.openxmlformats.org/officeDocument/2006/relationships/theme" Target="../theme/theme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D53B0F-5733-9241-A5A3-5C05CE8857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A8FABC-DEC0-1044-AA88-2048FBD14B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EEBA62-A02B-B147-ADC3-73ECEA9F2A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C84989-D032-994B-92D4-ECCA2765CFC0}" type="datetimeFigureOut">
              <a:rPr lang="en-US" smtClean="0"/>
              <a:t>6/6/22</a:t>
            </a:fld>
            <a:endParaRPr lang="en-US"/>
          </a:p>
        </p:txBody>
      </p:sp>
      <p:sp>
        <p:nvSpPr>
          <p:cNvPr id="5" name="Footer Placeholder 4">
            <a:extLst>
              <a:ext uri="{FF2B5EF4-FFF2-40B4-BE49-F238E27FC236}">
                <a16:creationId xmlns:a16="http://schemas.microsoft.com/office/drawing/2014/main" id="{5E0657A2-A9BB-A841-B303-C35AFC6FF6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8CBB26-61B4-584A-9F07-65E346ACBD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04DE88-B249-AD41-8E4C-891D84E8D5B7}" type="slidenum">
              <a:rPr lang="en-US" smtClean="0"/>
              <a:t>‹#›</a:t>
            </a:fld>
            <a:endParaRPr lang="en-US"/>
          </a:p>
        </p:txBody>
      </p:sp>
    </p:spTree>
    <p:extLst>
      <p:ext uri="{BB962C8B-B14F-4D97-AF65-F5344CB8AC3E}">
        <p14:creationId xmlns:p14="http://schemas.microsoft.com/office/powerpoint/2010/main" val="1884028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6BF7ED-C9E0-FD40-BD31-300EFEBBA727}"/>
              </a:ext>
            </a:extLst>
          </p:cNvPr>
          <p:cNvSpPr>
            <a:spLocks noGrp="1"/>
          </p:cNvSpPr>
          <p:nvPr>
            <p:ph type="title"/>
          </p:nvPr>
        </p:nvSpPr>
        <p:spPr>
          <a:xfrm>
            <a:off x="361246" y="529890"/>
            <a:ext cx="11469510" cy="68931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6DEE0FC-0E75-5449-A8D6-22606421B371}"/>
              </a:ext>
            </a:extLst>
          </p:cNvPr>
          <p:cNvSpPr>
            <a:spLocks noGrp="1"/>
          </p:cNvSpPr>
          <p:nvPr>
            <p:ph type="body" idx="1"/>
          </p:nvPr>
        </p:nvSpPr>
        <p:spPr>
          <a:xfrm>
            <a:off x="361245" y="1219200"/>
            <a:ext cx="11469510" cy="544124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3352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defTabSz="914400" rtl="0" eaLnBrk="1" latinLnBrk="0" hangingPunct="1">
        <a:lnSpc>
          <a:spcPct val="90000"/>
        </a:lnSpc>
        <a:spcBef>
          <a:spcPct val="0"/>
        </a:spcBef>
        <a:buNone/>
        <a:defRPr sz="4000" b="0" kern="1200">
          <a:solidFill>
            <a:srgbClr val="FF66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6BF7ED-C9E0-FD40-BD31-300EFEBBA727}"/>
              </a:ext>
            </a:extLst>
          </p:cNvPr>
          <p:cNvSpPr>
            <a:spLocks noGrp="1"/>
          </p:cNvSpPr>
          <p:nvPr>
            <p:ph type="title"/>
          </p:nvPr>
        </p:nvSpPr>
        <p:spPr>
          <a:xfrm>
            <a:off x="2698043" y="529890"/>
            <a:ext cx="8816623" cy="68931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6DEE0FC-0E75-5449-A8D6-22606421B371}"/>
              </a:ext>
            </a:extLst>
          </p:cNvPr>
          <p:cNvSpPr>
            <a:spLocks noGrp="1"/>
          </p:cNvSpPr>
          <p:nvPr>
            <p:ph type="body" idx="1"/>
          </p:nvPr>
        </p:nvSpPr>
        <p:spPr>
          <a:xfrm>
            <a:off x="2698044" y="1219200"/>
            <a:ext cx="8816622" cy="444782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C3372178-D6F3-D24A-9C09-EB31F1471FC5}"/>
              </a:ext>
            </a:extLst>
          </p:cNvPr>
          <p:cNvSpPr/>
          <p:nvPr userDrawn="1"/>
        </p:nvSpPr>
        <p:spPr>
          <a:xfrm>
            <a:off x="125260" y="6062597"/>
            <a:ext cx="1653436" cy="638828"/>
          </a:xfrm>
          <a:prstGeom prst="rect">
            <a:avLst/>
          </a:prstGeom>
          <a:solidFill>
            <a:srgbClr val="C6DA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Rectangle 5">
            <a:extLst>
              <a:ext uri="{FF2B5EF4-FFF2-40B4-BE49-F238E27FC236}">
                <a16:creationId xmlns:a16="http://schemas.microsoft.com/office/drawing/2014/main" id="{5DBA07E6-A930-9D49-B767-B131AC8AD270}"/>
              </a:ext>
            </a:extLst>
          </p:cNvPr>
          <p:cNvSpPr/>
          <p:nvPr userDrawn="1"/>
        </p:nvSpPr>
        <p:spPr>
          <a:xfrm>
            <a:off x="515655" y="6576164"/>
            <a:ext cx="1563666" cy="244258"/>
          </a:xfrm>
          <a:prstGeom prst="rect">
            <a:avLst/>
          </a:prstGeom>
          <a:solidFill>
            <a:srgbClr val="C6DA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7" name="Picture 6" descr="A close up of a sign&#10;&#10;Description automatically generated">
            <a:extLst>
              <a:ext uri="{FF2B5EF4-FFF2-40B4-BE49-F238E27FC236}">
                <a16:creationId xmlns:a16="http://schemas.microsoft.com/office/drawing/2014/main" id="{B454E347-1442-E149-827D-934D12FA888D}"/>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25261" y="6247895"/>
            <a:ext cx="1653436" cy="450398"/>
          </a:xfrm>
          <a:prstGeom prst="rect">
            <a:avLst/>
          </a:prstGeom>
        </p:spPr>
      </p:pic>
    </p:spTree>
    <p:extLst>
      <p:ext uri="{BB962C8B-B14F-4D97-AF65-F5344CB8AC3E}">
        <p14:creationId xmlns:p14="http://schemas.microsoft.com/office/powerpoint/2010/main" val="200825164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txStyles>
    <p:titleStyle>
      <a:lvl1pPr algn="ctr" defTabSz="914400" rtl="0" eaLnBrk="1" latinLnBrk="0" hangingPunct="1">
        <a:lnSpc>
          <a:spcPct val="90000"/>
        </a:lnSpc>
        <a:spcBef>
          <a:spcPct val="0"/>
        </a:spcBef>
        <a:buNone/>
        <a:defRPr sz="4000" b="0" kern="1200">
          <a:solidFill>
            <a:srgbClr val="FF66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6BF7ED-C9E0-FD40-BD31-300EFEBBA727}"/>
              </a:ext>
            </a:extLst>
          </p:cNvPr>
          <p:cNvSpPr>
            <a:spLocks noGrp="1"/>
          </p:cNvSpPr>
          <p:nvPr>
            <p:ph type="title"/>
          </p:nvPr>
        </p:nvSpPr>
        <p:spPr>
          <a:xfrm>
            <a:off x="2698044" y="529890"/>
            <a:ext cx="9132712" cy="68931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6DEE0FC-0E75-5449-A8D6-22606421B371}"/>
              </a:ext>
            </a:extLst>
          </p:cNvPr>
          <p:cNvSpPr>
            <a:spLocks noGrp="1"/>
          </p:cNvSpPr>
          <p:nvPr>
            <p:ph type="body" idx="1"/>
          </p:nvPr>
        </p:nvSpPr>
        <p:spPr>
          <a:xfrm>
            <a:off x="2698043" y="1219200"/>
            <a:ext cx="9132711" cy="544124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5CD63FF0-06B6-034C-8A7C-B021E7331308}"/>
              </a:ext>
            </a:extLst>
          </p:cNvPr>
          <p:cNvSpPr/>
          <p:nvPr userDrawn="1"/>
        </p:nvSpPr>
        <p:spPr>
          <a:xfrm>
            <a:off x="125260" y="6062597"/>
            <a:ext cx="1653436" cy="638828"/>
          </a:xfrm>
          <a:prstGeom prst="rect">
            <a:avLst/>
          </a:prstGeom>
          <a:solidFill>
            <a:srgbClr val="C6DA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5" name="Rectangle 4">
            <a:extLst>
              <a:ext uri="{FF2B5EF4-FFF2-40B4-BE49-F238E27FC236}">
                <a16:creationId xmlns:a16="http://schemas.microsoft.com/office/drawing/2014/main" id="{753D9CE1-C7FA-9E41-B0B2-DF71C7B89081}"/>
              </a:ext>
            </a:extLst>
          </p:cNvPr>
          <p:cNvSpPr/>
          <p:nvPr userDrawn="1"/>
        </p:nvSpPr>
        <p:spPr>
          <a:xfrm>
            <a:off x="515655" y="6576164"/>
            <a:ext cx="1563666" cy="244258"/>
          </a:xfrm>
          <a:prstGeom prst="rect">
            <a:avLst/>
          </a:prstGeom>
          <a:solidFill>
            <a:srgbClr val="C6DA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6" name="Picture 5" descr="A close up of a sign&#10;&#10;Description automatically generated">
            <a:extLst>
              <a:ext uri="{FF2B5EF4-FFF2-40B4-BE49-F238E27FC236}">
                <a16:creationId xmlns:a16="http://schemas.microsoft.com/office/drawing/2014/main" id="{E8171F0B-289E-234A-9EF2-2D3A50C1415D}"/>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25261" y="6247895"/>
            <a:ext cx="1653436" cy="450398"/>
          </a:xfrm>
          <a:prstGeom prst="rect">
            <a:avLst/>
          </a:prstGeom>
        </p:spPr>
      </p:pic>
    </p:spTree>
    <p:extLst>
      <p:ext uri="{BB962C8B-B14F-4D97-AF65-F5344CB8AC3E}">
        <p14:creationId xmlns:p14="http://schemas.microsoft.com/office/powerpoint/2010/main" val="169637655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Lst>
  <p:txStyles>
    <p:titleStyle>
      <a:lvl1pPr algn="ctr" defTabSz="914400" rtl="0" eaLnBrk="1" latinLnBrk="0" hangingPunct="1">
        <a:lnSpc>
          <a:spcPct val="90000"/>
        </a:lnSpc>
        <a:spcBef>
          <a:spcPct val="0"/>
        </a:spcBef>
        <a:buNone/>
        <a:defRPr sz="4000" b="0" kern="1200">
          <a:solidFill>
            <a:srgbClr val="FF66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5.emf"/><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mailto:jim@teamwv.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29013" y="879663"/>
            <a:ext cx="8829523" cy="3292504"/>
          </a:xfrm>
          <a:prstGeom prst="rect">
            <a:avLst/>
          </a:prstGeom>
          <a:noFill/>
        </p:spPr>
        <p:txBody>
          <a:bodyPr wrap="square" rtlCol="0">
            <a:spAutoFit/>
          </a:bodyPr>
          <a:lstStyle/>
          <a:p>
            <a:pPr algn="ctr">
              <a:lnSpc>
                <a:spcPct val="110000"/>
              </a:lnSpc>
            </a:pPr>
            <a:r>
              <a:rPr lang="en-US" sz="4000" b="1" spc="300" dirty="0">
                <a:latin typeface="Century Gothic" panose="020B0502020202020204" pitchFamily="34" charset="0"/>
              </a:rPr>
              <a:t>Making a Difference</a:t>
            </a:r>
          </a:p>
          <a:p>
            <a:pPr algn="ctr">
              <a:lnSpc>
                <a:spcPct val="110000"/>
              </a:lnSpc>
            </a:pPr>
            <a:r>
              <a:rPr lang="en-US" sz="3200" dirty="0">
                <a:latin typeface="Century Gothic" panose="020B0502020202020204" pitchFamily="34" charset="0"/>
              </a:rPr>
              <a:t>Mandate to Report and Responsibility to PREVENT</a:t>
            </a:r>
          </a:p>
          <a:p>
            <a:pPr algn="ctr">
              <a:lnSpc>
                <a:spcPct val="110000"/>
              </a:lnSpc>
            </a:pPr>
            <a:r>
              <a:rPr lang="en-US" sz="3200" dirty="0">
                <a:latin typeface="Century Gothic" panose="020B0502020202020204" pitchFamily="34" charset="0"/>
              </a:rPr>
              <a:t> Child Abuse and Neglect</a:t>
            </a:r>
          </a:p>
          <a:p>
            <a:pPr algn="ctr">
              <a:lnSpc>
                <a:spcPct val="110000"/>
              </a:lnSpc>
            </a:pPr>
            <a:endParaRPr lang="en-US" sz="2000" dirty="0">
              <a:latin typeface="Century Gothic" panose="020B0502020202020204" pitchFamily="34" charset="0"/>
            </a:endParaRPr>
          </a:p>
          <a:p>
            <a:pPr algn="ctr">
              <a:lnSpc>
                <a:spcPct val="110000"/>
              </a:lnSpc>
            </a:pPr>
            <a:endParaRPr lang="en-US" sz="3600" dirty="0">
              <a:latin typeface="Century Gothic" panose="020B0502020202020204" pitchFamily="34" charset="0"/>
            </a:endParaRPr>
          </a:p>
        </p:txBody>
      </p:sp>
      <p:cxnSp>
        <p:nvCxnSpPr>
          <p:cNvPr id="9" name="Straight Connector 8">
            <a:extLst>
              <a:ext uri="{FF2B5EF4-FFF2-40B4-BE49-F238E27FC236}">
                <a16:creationId xmlns:a16="http://schemas.microsoft.com/office/drawing/2014/main" id="{C4C3803E-C937-4D21-94A8-9F5A7D8CF2C1}"/>
              </a:ext>
            </a:extLst>
          </p:cNvPr>
          <p:cNvCxnSpPr>
            <a:cxnSpLocks/>
          </p:cNvCxnSpPr>
          <p:nvPr/>
        </p:nvCxnSpPr>
        <p:spPr>
          <a:xfrm flipH="1">
            <a:off x="4516091" y="4912538"/>
            <a:ext cx="5236723" cy="0"/>
          </a:xfrm>
          <a:prstGeom prst="line">
            <a:avLst/>
          </a:prstGeom>
          <a:ln w="28575" cap="rnd">
            <a:solidFill>
              <a:schemeClr val="bg2">
                <a:lumMod val="5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7965D18-C17E-4FA3-928B-9AF143F99E2B}"/>
              </a:ext>
            </a:extLst>
          </p:cNvPr>
          <p:cNvSpPr/>
          <p:nvPr/>
        </p:nvSpPr>
        <p:spPr>
          <a:xfrm>
            <a:off x="233464" y="-13233"/>
            <a:ext cx="2490281" cy="68712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3B239093-5873-415D-8DC9-294E1B2BE3C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38732" y="1950373"/>
            <a:ext cx="2216660" cy="1640080"/>
          </a:xfrm>
          <a:prstGeom prst="rect">
            <a:avLst/>
          </a:prstGeom>
        </p:spPr>
      </p:pic>
      <p:pic>
        <p:nvPicPr>
          <p:cNvPr id="13" name="Picture 12">
            <a:extLst>
              <a:ext uri="{FF2B5EF4-FFF2-40B4-BE49-F238E27FC236}">
                <a16:creationId xmlns:a16="http://schemas.microsoft.com/office/drawing/2014/main" id="{42442134-C861-4B54-BF39-C4FB20EC127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1817" y="94594"/>
            <a:ext cx="2621928" cy="1747952"/>
          </a:xfrm>
          <a:prstGeom prst="rect">
            <a:avLst/>
          </a:prstGeom>
        </p:spPr>
      </p:pic>
      <p:pic>
        <p:nvPicPr>
          <p:cNvPr id="15" name="Picture 14">
            <a:extLst>
              <a:ext uri="{FF2B5EF4-FFF2-40B4-BE49-F238E27FC236}">
                <a16:creationId xmlns:a16="http://schemas.microsoft.com/office/drawing/2014/main" id="{81D1099C-CCFE-4F30-A216-B37750A1F29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5590" y="5111318"/>
            <a:ext cx="2490281" cy="1660187"/>
          </a:xfrm>
          <a:prstGeom prst="rect">
            <a:avLst/>
          </a:prstGeom>
        </p:spPr>
      </p:pic>
      <p:pic>
        <p:nvPicPr>
          <p:cNvPr id="17" name="Picture 16">
            <a:extLst>
              <a:ext uri="{FF2B5EF4-FFF2-40B4-BE49-F238E27FC236}">
                <a16:creationId xmlns:a16="http://schemas.microsoft.com/office/drawing/2014/main" id="{237CA3D1-379C-4BA0-912E-17F66AAE7DA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63909" y="3673773"/>
            <a:ext cx="1715087" cy="1266505"/>
          </a:xfrm>
          <a:prstGeom prst="rect">
            <a:avLst/>
          </a:prstGeom>
        </p:spPr>
      </p:pic>
      <p:pic>
        <p:nvPicPr>
          <p:cNvPr id="1026" name="Picture 2">
            <a:extLst>
              <a:ext uri="{FF2B5EF4-FFF2-40B4-BE49-F238E27FC236}">
                <a16:creationId xmlns:a16="http://schemas.microsoft.com/office/drawing/2014/main" id="{08ABDC81-CFCC-480A-9543-5E64E0FF6F97}"/>
              </a:ext>
            </a:extLst>
          </p:cNvPr>
          <p:cNvPicPr>
            <a:picLocks noChangeAspect="1" noChangeArrowheads="1"/>
          </p:cNvPicPr>
          <p:nvPr/>
        </p:nvPicPr>
        <p:blipFill>
          <a:blip r:embed="rId6">
            <a:extLst>
              <a:ext uri="{28A0092B-C50C-407E-A947-70E740481C1C}">
                <a14:useLocalDpi xmlns:a14="http://schemas.microsoft.com/office/drawing/2010/main"/>
              </a:ext>
            </a:extLst>
          </a:blip>
          <a:stretch/>
        </p:blipFill>
        <p:spPr bwMode="auto">
          <a:xfrm>
            <a:off x="6507226" y="5004580"/>
            <a:ext cx="1630927" cy="16120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A24A56E2-D5B4-1043-BCB8-52E8B5C9946E}"/>
              </a:ext>
            </a:extLst>
          </p:cNvPr>
          <p:cNvPicPr>
            <a:picLocks noChangeAspect="1"/>
          </p:cNvPicPr>
          <p:nvPr/>
        </p:nvPicPr>
        <p:blipFill>
          <a:blip r:embed="rId7"/>
          <a:stretch>
            <a:fillRect/>
          </a:stretch>
        </p:blipFill>
        <p:spPr>
          <a:xfrm>
            <a:off x="5917440" y="3917042"/>
            <a:ext cx="2810500" cy="731583"/>
          </a:xfrm>
          <a:prstGeom prst="rect">
            <a:avLst/>
          </a:prstGeom>
        </p:spPr>
      </p:pic>
    </p:spTree>
    <p:extLst>
      <p:ext uri="{BB962C8B-B14F-4D97-AF65-F5344CB8AC3E}">
        <p14:creationId xmlns:p14="http://schemas.microsoft.com/office/powerpoint/2010/main" val="1190572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3364" y="224353"/>
            <a:ext cx="10878441" cy="2191241"/>
          </a:xfrm>
          <a:prstGeom prst="rect">
            <a:avLst/>
          </a:prstGeom>
          <a:noFill/>
        </p:spPr>
        <p:txBody>
          <a:bodyPr wrap="square" rtlCol="0">
            <a:spAutoFit/>
          </a:bodyPr>
          <a:lstStyle/>
          <a:p>
            <a:pPr algn="ctr">
              <a:lnSpc>
                <a:spcPct val="150000"/>
              </a:lnSpc>
            </a:pPr>
            <a:r>
              <a:rPr lang="en-US" sz="2800" b="1" dirty="0">
                <a:latin typeface="Century Gothic" panose="020B0502020202020204" pitchFamily="34" charset="0"/>
              </a:rPr>
              <a:t>Adverse Childhood Experiences (ACEs) have long term effects. </a:t>
            </a:r>
          </a:p>
          <a:p>
            <a:pPr algn="ctr">
              <a:lnSpc>
                <a:spcPct val="150000"/>
              </a:lnSpc>
            </a:pPr>
            <a:endParaRPr lang="en-US" sz="4000" dirty="0">
              <a:latin typeface="Century Gothic" panose="020B0502020202020204" pitchFamily="34" charset="0"/>
            </a:endParaRPr>
          </a:p>
        </p:txBody>
      </p:sp>
      <p:sp>
        <p:nvSpPr>
          <p:cNvPr id="15" name="Rectangle 14">
            <a:extLst>
              <a:ext uri="{FF2B5EF4-FFF2-40B4-BE49-F238E27FC236}">
                <a16:creationId xmlns:a16="http://schemas.microsoft.com/office/drawing/2014/main" id="{24EA31E5-16E9-494D-9CD1-B54707D2D9ED}"/>
              </a:ext>
            </a:extLst>
          </p:cNvPr>
          <p:cNvSpPr/>
          <p:nvPr/>
        </p:nvSpPr>
        <p:spPr>
          <a:xfrm>
            <a:off x="726113" y="-24177"/>
            <a:ext cx="133165" cy="6882177"/>
          </a:xfrm>
          <a:prstGeom prst="rect">
            <a:avLst/>
          </a:prstGeom>
          <a:solidFill>
            <a:srgbClr val="CBD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1F7F8E-B842-4154-ACB3-CCFBBDB8EBCD}"/>
              </a:ext>
            </a:extLst>
          </p:cNvPr>
          <p:cNvSpPr/>
          <p:nvPr/>
        </p:nvSpPr>
        <p:spPr>
          <a:xfrm>
            <a:off x="233465" y="-13233"/>
            <a:ext cx="408562" cy="68712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8620653-C6F0-4D6C-9276-6A4AF3DF603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9763812" y="5979593"/>
            <a:ext cx="2054061" cy="539075"/>
          </a:xfrm>
          <a:prstGeom prst="rect">
            <a:avLst/>
          </a:prstGeom>
        </p:spPr>
      </p:pic>
      <p:cxnSp>
        <p:nvCxnSpPr>
          <p:cNvPr id="13" name="Straight Connector 12">
            <a:extLst>
              <a:ext uri="{FF2B5EF4-FFF2-40B4-BE49-F238E27FC236}">
                <a16:creationId xmlns:a16="http://schemas.microsoft.com/office/drawing/2014/main" id="{864EC806-327B-48F9-8502-0920C43ED6CD}"/>
              </a:ext>
            </a:extLst>
          </p:cNvPr>
          <p:cNvCxnSpPr>
            <a:cxnSpLocks/>
          </p:cNvCxnSpPr>
          <p:nvPr/>
        </p:nvCxnSpPr>
        <p:spPr>
          <a:xfrm flipH="1">
            <a:off x="859278" y="6343200"/>
            <a:ext cx="8706753" cy="0"/>
          </a:xfrm>
          <a:prstGeom prst="line">
            <a:avLst/>
          </a:prstGeom>
          <a:ln w="28575" cap="rnd">
            <a:solidFill>
              <a:schemeClr val="bg2">
                <a:lumMod val="5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0F7B475-EB58-478A-8AFD-564ACC02F791}"/>
              </a:ext>
            </a:extLst>
          </p:cNvPr>
          <p:cNvSpPr txBox="1"/>
          <p:nvPr/>
        </p:nvSpPr>
        <p:spPr>
          <a:xfrm>
            <a:off x="1064960" y="1871018"/>
            <a:ext cx="10754883" cy="5016758"/>
          </a:xfrm>
          <a:prstGeom prst="rect">
            <a:avLst/>
          </a:prstGeom>
          <a:noFill/>
        </p:spPr>
        <p:txBody>
          <a:bodyPr wrap="square" numCol="2" rtlCol="0">
            <a:spAutoFit/>
          </a:bodyPr>
          <a:lstStyle/>
          <a:p>
            <a:r>
              <a:rPr lang="en-US" sz="3200" dirty="0">
                <a:latin typeface="Century Gothic" panose="020B0502020202020204" pitchFamily="34" charset="0"/>
              </a:rPr>
              <a:t>Increased risk for:</a:t>
            </a:r>
          </a:p>
          <a:p>
            <a:pPr marL="457200" indent="-457200">
              <a:buFont typeface="Arial" panose="020B0604020202020204" pitchFamily="34" charset="0"/>
              <a:buChar char="•"/>
            </a:pPr>
            <a:endParaRPr lang="en-US" sz="3200" dirty="0">
              <a:latin typeface="Century Gothic" panose="020B0502020202020204" pitchFamily="34" charset="0"/>
            </a:endParaRPr>
          </a:p>
          <a:p>
            <a:pPr marL="457200" indent="-457200">
              <a:buFont typeface="Arial" panose="020B0604020202020204" pitchFamily="34" charset="0"/>
              <a:buChar char="•"/>
            </a:pPr>
            <a:r>
              <a:rPr lang="en-US" sz="3200" dirty="0">
                <a:latin typeface="Century Gothic" panose="020B0502020202020204" pitchFamily="34" charset="0"/>
              </a:rPr>
              <a:t>Alcoholism</a:t>
            </a:r>
          </a:p>
          <a:p>
            <a:pPr marL="457200" indent="-457200">
              <a:buFont typeface="Arial" panose="020B0604020202020204" pitchFamily="34" charset="0"/>
              <a:buChar char="•"/>
            </a:pPr>
            <a:r>
              <a:rPr lang="en-US" sz="3200" dirty="0">
                <a:latin typeface="Century Gothic" panose="020B0502020202020204" pitchFamily="34" charset="0"/>
              </a:rPr>
              <a:t>Depression</a:t>
            </a:r>
          </a:p>
          <a:p>
            <a:pPr marL="457200" indent="-457200">
              <a:buFont typeface="Arial" panose="020B0604020202020204" pitchFamily="34" charset="0"/>
              <a:buChar char="•"/>
            </a:pPr>
            <a:r>
              <a:rPr lang="en-US" sz="3200" dirty="0">
                <a:latin typeface="Century Gothic" panose="020B0502020202020204" pitchFamily="34" charset="0"/>
              </a:rPr>
              <a:t>Domestic violence</a:t>
            </a:r>
          </a:p>
          <a:p>
            <a:pPr marL="457200" indent="-457200">
              <a:buFont typeface="Arial" panose="020B0604020202020204" pitchFamily="34" charset="0"/>
              <a:buChar char="•"/>
            </a:pPr>
            <a:r>
              <a:rPr lang="en-US" sz="3200" dirty="0">
                <a:latin typeface="Century Gothic" panose="020B0502020202020204" pitchFamily="34" charset="0"/>
              </a:rPr>
              <a:t>Drug abuse</a:t>
            </a:r>
          </a:p>
          <a:p>
            <a:pPr marL="457200" indent="-457200">
              <a:buFont typeface="Arial" panose="020B0604020202020204" pitchFamily="34" charset="0"/>
              <a:buChar char="•"/>
            </a:pPr>
            <a:r>
              <a:rPr lang="en-US" sz="3200" dirty="0">
                <a:latin typeface="Century Gothic" panose="020B0502020202020204" pitchFamily="34" charset="0"/>
              </a:rPr>
              <a:t>Heart disease</a:t>
            </a:r>
          </a:p>
          <a:p>
            <a:pPr marL="457200" indent="-457200">
              <a:buFont typeface="Arial" panose="020B0604020202020204" pitchFamily="34" charset="0"/>
              <a:buChar char="•"/>
            </a:pPr>
            <a:endParaRPr lang="en-US" sz="3200" dirty="0">
              <a:latin typeface="Century Gothic" panose="020B0502020202020204" pitchFamily="34" charset="0"/>
            </a:endParaRPr>
          </a:p>
          <a:p>
            <a:pPr marL="457200" indent="-457200">
              <a:buFont typeface="Arial" panose="020B0604020202020204" pitchFamily="34" charset="0"/>
              <a:buChar char="•"/>
            </a:pPr>
            <a:endParaRPr lang="en-US" sz="3200" dirty="0">
              <a:latin typeface="Century Gothic" panose="020B0502020202020204" pitchFamily="34" charset="0"/>
            </a:endParaRPr>
          </a:p>
          <a:p>
            <a:pPr marL="457200" indent="-457200">
              <a:buFont typeface="Arial" panose="020B0604020202020204" pitchFamily="34" charset="0"/>
              <a:buChar char="•"/>
            </a:pPr>
            <a:endParaRPr lang="en-US" sz="3200" dirty="0">
              <a:latin typeface="Century Gothic" panose="020B0502020202020204" pitchFamily="34" charset="0"/>
            </a:endParaRPr>
          </a:p>
          <a:p>
            <a:pPr marL="457200" indent="-457200">
              <a:buFont typeface="Arial" panose="020B0604020202020204" pitchFamily="34" charset="0"/>
              <a:buChar char="•"/>
            </a:pPr>
            <a:endParaRPr lang="en-US" sz="3200" dirty="0">
              <a:latin typeface="Century Gothic" panose="020B0502020202020204" pitchFamily="34" charset="0"/>
            </a:endParaRPr>
          </a:p>
          <a:p>
            <a:pPr marL="457200" indent="-457200">
              <a:buFont typeface="Arial" panose="020B0604020202020204" pitchFamily="34" charset="0"/>
              <a:buChar char="•"/>
            </a:pPr>
            <a:endParaRPr lang="en-US" sz="3200" dirty="0">
              <a:latin typeface="Century Gothic" panose="020B0502020202020204" pitchFamily="34" charset="0"/>
            </a:endParaRPr>
          </a:p>
          <a:p>
            <a:pPr marL="457200" indent="-457200">
              <a:buFont typeface="Arial" panose="020B0604020202020204" pitchFamily="34" charset="0"/>
              <a:buChar char="•"/>
            </a:pPr>
            <a:r>
              <a:rPr lang="en-US" sz="3200" dirty="0">
                <a:latin typeface="Century Gothic" panose="020B0502020202020204" pitchFamily="34" charset="0"/>
              </a:rPr>
              <a:t>Liver disease</a:t>
            </a:r>
          </a:p>
          <a:p>
            <a:pPr marL="457200" indent="-457200">
              <a:buFont typeface="Arial" panose="020B0604020202020204" pitchFamily="34" charset="0"/>
              <a:buChar char="•"/>
            </a:pPr>
            <a:r>
              <a:rPr lang="en-US" sz="3200" dirty="0">
                <a:latin typeface="Century Gothic" panose="020B0502020202020204" pitchFamily="34" charset="0"/>
              </a:rPr>
              <a:t>Dropping out of school</a:t>
            </a:r>
          </a:p>
          <a:p>
            <a:pPr marL="457200" indent="-457200">
              <a:buFont typeface="Arial" panose="020B0604020202020204" pitchFamily="34" charset="0"/>
              <a:buChar char="•"/>
            </a:pPr>
            <a:r>
              <a:rPr lang="en-US" sz="3200" dirty="0">
                <a:latin typeface="Century Gothic" panose="020B0502020202020204" pitchFamily="34" charset="0"/>
              </a:rPr>
              <a:t>Smoking</a:t>
            </a:r>
          </a:p>
          <a:p>
            <a:pPr marL="457200" indent="-457200">
              <a:buFont typeface="Arial" panose="020B0604020202020204" pitchFamily="34" charset="0"/>
              <a:buChar char="•"/>
            </a:pPr>
            <a:r>
              <a:rPr lang="en-US" sz="3200" dirty="0">
                <a:latin typeface="Century Gothic" panose="020B0502020202020204" pitchFamily="34" charset="0"/>
              </a:rPr>
              <a:t>Suicide attempts </a:t>
            </a:r>
          </a:p>
        </p:txBody>
      </p:sp>
      <p:cxnSp>
        <p:nvCxnSpPr>
          <p:cNvPr id="4" name="Straight Connector 3">
            <a:extLst>
              <a:ext uri="{FF2B5EF4-FFF2-40B4-BE49-F238E27FC236}">
                <a16:creationId xmlns:a16="http://schemas.microsoft.com/office/drawing/2014/main" id="{A4B1E6A3-5FBD-4351-A7E0-688A91F90B1C}"/>
              </a:ext>
            </a:extLst>
          </p:cNvPr>
          <p:cNvCxnSpPr>
            <a:cxnSpLocks/>
          </p:cNvCxnSpPr>
          <p:nvPr/>
        </p:nvCxnSpPr>
        <p:spPr>
          <a:xfrm>
            <a:off x="1418917" y="1641466"/>
            <a:ext cx="10046970" cy="0"/>
          </a:xfrm>
          <a:prstGeom prst="line">
            <a:avLst/>
          </a:prstGeom>
          <a:ln w="19050">
            <a:solidFill>
              <a:srgbClr val="CBD6E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8799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2651" y="190063"/>
            <a:ext cx="9412427" cy="1706557"/>
          </a:xfrm>
          <a:prstGeom prst="rect">
            <a:avLst/>
          </a:prstGeom>
          <a:noFill/>
        </p:spPr>
        <p:txBody>
          <a:bodyPr wrap="square" rtlCol="0">
            <a:spAutoFit/>
          </a:bodyPr>
          <a:lstStyle/>
          <a:p>
            <a:pPr algn="ctr">
              <a:lnSpc>
                <a:spcPct val="150000"/>
              </a:lnSpc>
            </a:pPr>
            <a:r>
              <a:rPr lang="en-US" sz="3500" b="1" dirty="0">
                <a:latin typeface="Century Gothic" panose="020B0502020202020204" pitchFamily="34" charset="0"/>
              </a:rPr>
              <a:t>Responsibility to Prevent</a:t>
            </a:r>
          </a:p>
          <a:p>
            <a:pPr algn="ctr">
              <a:lnSpc>
                <a:spcPct val="150000"/>
              </a:lnSpc>
            </a:pPr>
            <a:endParaRPr lang="en-US" sz="4000" dirty="0">
              <a:latin typeface="Century Gothic" panose="020B0502020202020204" pitchFamily="34" charset="0"/>
            </a:endParaRPr>
          </a:p>
        </p:txBody>
      </p:sp>
      <p:sp>
        <p:nvSpPr>
          <p:cNvPr id="15" name="Rectangle 14">
            <a:extLst>
              <a:ext uri="{FF2B5EF4-FFF2-40B4-BE49-F238E27FC236}">
                <a16:creationId xmlns:a16="http://schemas.microsoft.com/office/drawing/2014/main" id="{24EA31E5-16E9-494D-9CD1-B54707D2D9ED}"/>
              </a:ext>
            </a:extLst>
          </p:cNvPr>
          <p:cNvSpPr/>
          <p:nvPr/>
        </p:nvSpPr>
        <p:spPr>
          <a:xfrm>
            <a:off x="726113" y="-24177"/>
            <a:ext cx="133165" cy="6882177"/>
          </a:xfrm>
          <a:prstGeom prst="rect">
            <a:avLst/>
          </a:prstGeom>
          <a:solidFill>
            <a:srgbClr val="CBD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1F7F8E-B842-4154-ACB3-CCFBBDB8EBCD}"/>
              </a:ext>
            </a:extLst>
          </p:cNvPr>
          <p:cNvSpPr/>
          <p:nvPr/>
        </p:nvSpPr>
        <p:spPr>
          <a:xfrm>
            <a:off x="233465" y="-13233"/>
            <a:ext cx="408562" cy="68712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8620653-C6F0-4D6C-9276-6A4AF3DF603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9763812" y="5979593"/>
            <a:ext cx="2054061" cy="539075"/>
          </a:xfrm>
          <a:prstGeom prst="rect">
            <a:avLst/>
          </a:prstGeom>
        </p:spPr>
      </p:pic>
      <p:cxnSp>
        <p:nvCxnSpPr>
          <p:cNvPr id="13" name="Straight Connector 12">
            <a:extLst>
              <a:ext uri="{FF2B5EF4-FFF2-40B4-BE49-F238E27FC236}">
                <a16:creationId xmlns:a16="http://schemas.microsoft.com/office/drawing/2014/main" id="{864EC806-327B-48F9-8502-0920C43ED6CD}"/>
              </a:ext>
            </a:extLst>
          </p:cNvPr>
          <p:cNvCxnSpPr>
            <a:cxnSpLocks/>
          </p:cNvCxnSpPr>
          <p:nvPr/>
        </p:nvCxnSpPr>
        <p:spPr>
          <a:xfrm flipH="1">
            <a:off x="859278" y="6343200"/>
            <a:ext cx="8706753" cy="0"/>
          </a:xfrm>
          <a:prstGeom prst="line">
            <a:avLst/>
          </a:prstGeom>
          <a:ln w="28575" cap="rnd">
            <a:solidFill>
              <a:schemeClr val="bg2">
                <a:lumMod val="5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0F7B475-EB58-478A-8AFD-564ACC02F791}"/>
              </a:ext>
            </a:extLst>
          </p:cNvPr>
          <p:cNvSpPr txBox="1"/>
          <p:nvPr/>
        </p:nvSpPr>
        <p:spPr>
          <a:xfrm>
            <a:off x="1712651" y="1898956"/>
            <a:ext cx="9447026" cy="2862322"/>
          </a:xfrm>
          <a:prstGeom prst="rect">
            <a:avLst/>
          </a:prstGeom>
          <a:noFill/>
        </p:spPr>
        <p:txBody>
          <a:bodyPr wrap="square" rtlCol="0">
            <a:spAutoFit/>
          </a:bodyPr>
          <a:lstStyle/>
          <a:p>
            <a:pPr algn="ctr"/>
            <a:r>
              <a:rPr lang="en-US" sz="3600" i="1" dirty="0">
                <a:latin typeface="Century Gothic" panose="020B0502020202020204" pitchFamily="34" charset="0"/>
              </a:rPr>
              <a:t>“No epidemic has ever been resolved by paying attention to the </a:t>
            </a:r>
            <a:r>
              <a:rPr lang="en-US" sz="3600" b="1" i="1" u="sng" dirty="0">
                <a:latin typeface="Century Gothic" panose="020B0502020202020204" pitchFamily="34" charset="0"/>
              </a:rPr>
              <a:t>treatment</a:t>
            </a:r>
            <a:r>
              <a:rPr lang="en-US" sz="3600" i="1" dirty="0">
                <a:latin typeface="Century Gothic" panose="020B0502020202020204" pitchFamily="34" charset="0"/>
              </a:rPr>
              <a:t> of the affected individual.”</a:t>
            </a:r>
          </a:p>
          <a:p>
            <a:pPr algn="r"/>
            <a:endParaRPr lang="en-US" sz="3600" i="1" dirty="0">
              <a:latin typeface="Century Gothic" panose="020B0502020202020204" pitchFamily="34" charset="0"/>
            </a:endParaRPr>
          </a:p>
          <a:p>
            <a:pPr algn="r"/>
            <a:r>
              <a:rPr lang="en-US" sz="3600" i="1" dirty="0">
                <a:latin typeface="Century Gothic" panose="020B0502020202020204" pitchFamily="34" charset="0"/>
              </a:rPr>
              <a:t>-- George W. Albee, Ph.D.</a:t>
            </a:r>
            <a:r>
              <a:rPr lang="en-US" sz="3200" i="1" dirty="0">
                <a:latin typeface="Century Gothic" panose="020B0502020202020204" pitchFamily="34" charset="0"/>
              </a:rPr>
              <a:t> </a:t>
            </a:r>
          </a:p>
        </p:txBody>
      </p:sp>
      <p:cxnSp>
        <p:nvCxnSpPr>
          <p:cNvPr id="4" name="Straight Connector 3">
            <a:extLst>
              <a:ext uri="{FF2B5EF4-FFF2-40B4-BE49-F238E27FC236}">
                <a16:creationId xmlns:a16="http://schemas.microsoft.com/office/drawing/2014/main" id="{A4B1E6A3-5FBD-4351-A7E0-688A91F90B1C}"/>
              </a:ext>
            </a:extLst>
          </p:cNvPr>
          <p:cNvCxnSpPr>
            <a:cxnSpLocks/>
          </p:cNvCxnSpPr>
          <p:nvPr/>
        </p:nvCxnSpPr>
        <p:spPr>
          <a:xfrm>
            <a:off x="2846070" y="1082708"/>
            <a:ext cx="6917742" cy="0"/>
          </a:xfrm>
          <a:prstGeom prst="line">
            <a:avLst/>
          </a:prstGeom>
          <a:ln w="19050">
            <a:solidFill>
              <a:srgbClr val="CBD6E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569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1F7F8E-B842-4154-ACB3-CCFBBDB8EBCD}"/>
              </a:ext>
            </a:extLst>
          </p:cNvPr>
          <p:cNvSpPr/>
          <p:nvPr/>
        </p:nvSpPr>
        <p:spPr>
          <a:xfrm>
            <a:off x="233465" y="-13233"/>
            <a:ext cx="408562" cy="68712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8620653-C6F0-4D6C-9276-6A4AF3DF603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9702203" y="5733557"/>
            <a:ext cx="2054061" cy="539075"/>
          </a:xfrm>
          <a:prstGeom prst="rect">
            <a:avLst/>
          </a:prstGeom>
        </p:spPr>
      </p:pic>
      <p:cxnSp>
        <p:nvCxnSpPr>
          <p:cNvPr id="13" name="Straight Connector 12">
            <a:extLst>
              <a:ext uri="{FF2B5EF4-FFF2-40B4-BE49-F238E27FC236}">
                <a16:creationId xmlns:a16="http://schemas.microsoft.com/office/drawing/2014/main" id="{864EC806-327B-48F9-8502-0920C43ED6CD}"/>
              </a:ext>
            </a:extLst>
          </p:cNvPr>
          <p:cNvCxnSpPr>
            <a:cxnSpLocks/>
          </p:cNvCxnSpPr>
          <p:nvPr/>
        </p:nvCxnSpPr>
        <p:spPr>
          <a:xfrm flipH="1">
            <a:off x="3716194" y="6003094"/>
            <a:ext cx="5532415" cy="0"/>
          </a:xfrm>
          <a:prstGeom prst="line">
            <a:avLst/>
          </a:prstGeom>
          <a:ln w="28575" cap="rnd">
            <a:solidFill>
              <a:schemeClr val="bg2">
                <a:lumMod val="5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F986F92-6E77-4CED-8A2A-4DFE0C26B068}"/>
              </a:ext>
            </a:extLst>
          </p:cNvPr>
          <p:cNvSpPr/>
          <p:nvPr/>
        </p:nvSpPr>
        <p:spPr>
          <a:xfrm>
            <a:off x="726113" y="-24177"/>
            <a:ext cx="133165" cy="6882177"/>
          </a:xfrm>
          <a:prstGeom prst="rect">
            <a:avLst/>
          </a:prstGeom>
          <a:solidFill>
            <a:srgbClr val="CBD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a:extLst>
              <a:ext uri="{FF2B5EF4-FFF2-40B4-BE49-F238E27FC236}">
                <a16:creationId xmlns:a16="http://schemas.microsoft.com/office/drawing/2014/main" id="{E846D22C-19F1-0A42-B76D-AC309F3F8FA8}"/>
              </a:ext>
            </a:extLst>
          </p:cNvPr>
          <p:cNvPicPr>
            <a:picLocks noChangeAspect="1" noChangeArrowheads="1"/>
          </p:cNvPicPr>
          <p:nvPr/>
        </p:nvPicPr>
        <p:blipFill>
          <a:blip r:embed="rId4">
            <a:extLst>
              <a:ext uri="{28A0092B-C50C-407E-A947-70E740481C1C}">
                <a14:useLocalDpi xmlns:a14="http://schemas.microsoft.com/office/drawing/2010/main"/>
              </a:ext>
            </a:extLst>
          </a:blip>
          <a:stretch/>
        </p:blipFill>
        <p:spPr bwMode="auto">
          <a:xfrm>
            <a:off x="1472272" y="5130700"/>
            <a:ext cx="1630927" cy="161207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37756BBB-A28A-5641-BED9-CE8445691229}"/>
              </a:ext>
            </a:extLst>
          </p:cNvPr>
          <p:cNvSpPr>
            <a:spLocks noGrp="1"/>
          </p:cNvSpPr>
          <p:nvPr>
            <p:ph type="title"/>
          </p:nvPr>
        </p:nvSpPr>
        <p:spPr>
          <a:xfrm>
            <a:off x="838199" y="365125"/>
            <a:ext cx="11120335" cy="1325563"/>
          </a:xfrm>
        </p:spPr>
        <p:txBody>
          <a:bodyPr>
            <a:normAutofit/>
          </a:bodyPr>
          <a:lstStyle/>
          <a:p>
            <a:r>
              <a:rPr lang="en-US" sz="4000" b="1" dirty="0">
                <a:latin typeface="Century Gothic" panose="020B0502020202020204" pitchFamily="34" charset="0"/>
              </a:rPr>
              <a:t>Concerns with over reliance on mandated reporting</a:t>
            </a:r>
          </a:p>
        </p:txBody>
      </p:sp>
      <p:sp>
        <p:nvSpPr>
          <p:cNvPr id="6" name="Content Placeholder 5">
            <a:extLst>
              <a:ext uri="{FF2B5EF4-FFF2-40B4-BE49-F238E27FC236}">
                <a16:creationId xmlns:a16="http://schemas.microsoft.com/office/drawing/2014/main" id="{24985866-0D96-9841-807A-669CB807BFDF}"/>
              </a:ext>
            </a:extLst>
          </p:cNvPr>
          <p:cNvSpPr>
            <a:spLocks noGrp="1"/>
          </p:cNvSpPr>
          <p:nvPr>
            <p:ph idx="1"/>
          </p:nvPr>
        </p:nvSpPr>
        <p:spPr>
          <a:xfrm>
            <a:off x="838200" y="1825625"/>
            <a:ext cx="10515600" cy="3305068"/>
          </a:xfrm>
        </p:spPr>
        <p:txBody>
          <a:bodyPr>
            <a:normAutofit fontScale="92500" lnSpcReduction="20000"/>
          </a:bodyPr>
          <a:lstStyle/>
          <a:p>
            <a:r>
              <a:rPr lang="en-US" dirty="0"/>
              <a:t>A culture of surveillance discourages people from seeking help. With help comes consequences.</a:t>
            </a:r>
          </a:p>
          <a:p>
            <a:r>
              <a:rPr lang="en-US" dirty="0"/>
              <a:t>Reporting is subject to racial bias. Nationally, 53% of children in Black families will be subject to a CPS investigation prior to their 18</a:t>
            </a:r>
            <a:r>
              <a:rPr lang="en-US" baseline="30000" dirty="0"/>
              <a:t>th</a:t>
            </a:r>
            <a:r>
              <a:rPr lang="en-US" dirty="0"/>
              <a:t> birthday. </a:t>
            </a:r>
          </a:p>
          <a:p>
            <a:r>
              <a:rPr lang="en-US" dirty="0"/>
              <a:t>No evidence of correlation between children being safer in jurisdictions with stricter mandated reporter laws than others.</a:t>
            </a:r>
          </a:p>
          <a:p>
            <a:r>
              <a:rPr lang="en-US" dirty="0"/>
              <a:t>Reporting creates an adversarial relationship that undermines trust.</a:t>
            </a:r>
          </a:p>
          <a:p>
            <a:r>
              <a:rPr lang="en-US" dirty="0"/>
              <a:t>Most reports are screened out because they are not abuse or neglect.</a:t>
            </a:r>
          </a:p>
          <a:p>
            <a:r>
              <a:rPr lang="en-US" dirty="0"/>
              <a:t>Unwarranted reports delay CPS response times </a:t>
            </a:r>
          </a:p>
          <a:p>
            <a:endParaRPr lang="en-US" dirty="0"/>
          </a:p>
          <a:p>
            <a:endParaRPr lang="en-US" dirty="0"/>
          </a:p>
        </p:txBody>
      </p:sp>
    </p:spTree>
    <p:extLst>
      <p:ext uri="{BB962C8B-B14F-4D97-AF65-F5344CB8AC3E}">
        <p14:creationId xmlns:p14="http://schemas.microsoft.com/office/powerpoint/2010/main" val="127168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ext, person, indoor, standing&#10;&#10;Description automatically generated">
            <a:extLst>
              <a:ext uri="{FF2B5EF4-FFF2-40B4-BE49-F238E27FC236}">
                <a16:creationId xmlns:a16="http://schemas.microsoft.com/office/drawing/2014/main" id="{CC99FD5B-DC9F-B243-8725-7D02DB2D7076}"/>
              </a:ext>
            </a:extLst>
          </p:cNvPr>
          <p:cNvPicPr>
            <a:picLocks noChangeAspect="1"/>
          </p:cNvPicPr>
          <p:nvPr/>
        </p:nvPicPr>
        <p:blipFill>
          <a:blip r:embed="rId3"/>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0C1F7F8E-B842-4154-ACB3-CCFBBDB8EBCD}"/>
              </a:ext>
            </a:extLst>
          </p:cNvPr>
          <p:cNvSpPr/>
          <p:nvPr/>
        </p:nvSpPr>
        <p:spPr>
          <a:xfrm>
            <a:off x="233465" y="-13233"/>
            <a:ext cx="408562" cy="68712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F986F92-6E77-4CED-8A2A-4DFE0C26B068}"/>
              </a:ext>
            </a:extLst>
          </p:cNvPr>
          <p:cNvSpPr/>
          <p:nvPr/>
        </p:nvSpPr>
        <p:spPr>
          <a:xfrm>
            <a:off x="726113" y="-24177"/>
            <a:ext cx="133165" cy="6882177"/>
          </a:xfrm>
          <a:prstGeom prst="rect">
            <a:avLst/>
          </a:prstGeom>
          <a:solidFill>
            <a:srgbClr val="CBD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7756BBB-A28A-5641-BED9-CE8445691229}"/>
              </a:ext>
            </a:extLst>
          </p:cNvPr>
          <p:cNvSpPr>
            <a:spLocks noGrp="1"/>
          </p:cNvSpPr>
          <p:nvPr>
            <p:ph type="title"/>
          </p:nvPr>
        </p:nvSpPr>
        <p:spPr>
          <a:xfrm>
            <a:off x="3371543" y="4946788"/>
            <a:ext cx="8326664" cy="1935389"/>
          </a:xfrm>
        </p:spPr>
        <p:txBody>
          <a:bodyPr/>
          <a:lstStyle/>
          <a:p>
            <a:pPr algn="r"/>
            <a:r>
              <a:rPr lang="en-US" b="1" dirty="0">
                <a:solidFill>
                  <a:srgbClr val="002060"/>
                </a:solidFill>
                <a:latin typeface="Bradley Hand" pitchFamily="2" charset="77"/>
              </a:rPr>
              <a:t>A note about brain science.</a:t>
            </a:r>
          </a:p>
        </p:txBody>
      </p:sp>
    </p:spTree>
    <p:extLst>
      <p:ext uri="{BB962C8B-B14F-4D97-AF65-F5344CB8AC3E}">
        <p14:creationId xmlns:p14="http://schemas.microsoft.com/office/powerpoint/2010/main" val="1300785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4EA31E5-16E9-494D-9CD1-B54707D2D9ED}"/>
              </a:ext>
            </a:extLst>
          </p:cNvPr>
          <p:cNvSpPr/>
          <p:nvPr/>
        </p:nvSpPr>
        <p:spPr>
          <a:xfrm>
            <a:off x="726113" y="-24177"/>
            <a:ext cx="133165" cy="6882177"/>
          </a:xfrm>
          <a:prstGeom prst="rect">
            <a:avLst/>
          </a:prstGeom>
          <a:solidFill>
            <a:srgbClr val="CBD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1F7F8E-B842-4154-ACB3-CCFBBDB8EBCD}"/>
              </a:ext>
            </a:extLst>
          </p:cNvPr>
          <p:cNvSpPr/>
          <p:nvPr/>
        </p:nvSpPr>
        <p:spPr>
          <a:xfrm>
            <a:off x="233465" y="-13233"/>
            <a:ext cx="408562" cy="68712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8620653-C6F0-4D6C-9276-6A4AF3DF603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9763812" y="5979593"/>
            <a:ext cx="2054061" cy="539075"/>
          </a:xfrm>
          <a:prstGeom prst="rect">
            <a:avLst/>
          </a:prstGeom>
        </p:spPr>
      </p:pic>
      <p:cxnSp>
        <p:nvCxnSpPr>
          <p:cNvPr id="13" name="Straight Connector 12">
            <a:extLst>
              <a:ext uri="{FF2B5EF4-FFF2-40B4-BE49-F238E27FC236}">
                <a16:creationId xmlns:a16="http://schemas.microsoft.com/office/drawing/2014/main" id="{864EC806-327B-48F9-8502-0920C43ED6CD}"/>
              </a:ext>
            </a:extLst>
          </p:cNvPr>
          <p:cNvCxnSpPr>
            <a:cxnSpLocks/>
          </p:cNvCxnSpPr>
          <p:nvPr/>
        </p:nvCxnSpPr>
        <p:spPr>
          <a:xfrm flipH="1">
            <a:off x="859278" y="6343200"/>
            <a:ext cx="8706753" cy="0"/>
          </a:xfrm>
          <a:prstGeom prst="line">
            <a:avLst/>
          </a:prstGeom>
          <a:ln w="28575" cap="rnd">
            <a:solidFill>
              <a:schemeClr val="bg2">
                <a:lumMod val="50000"/>
              </a:schemeClr>
            </a:solidFill>
            <a:prstDash val="dash"/>
            <a:round/>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5DF1D4C-0008-4048-85AA-2CFE39D3DF80}"/>
              </a:ext>
            </a:extLst>
          </p:cNvPr>
          <p:cNvPicPr>
            <a:picLocks noChangeAspect="1"/>
          </p:cNvPicPr>
          <p:nvPr/>
        </p:nvPicPr>
        <p:blipFill>
          <a:blip r:embed="rId4"/>
          <a:stretch>
            <a:fillRect/>
          </a:stretch>
        </p:blipFill>
        <p:spPr>
          <a:xfrm>
            <a:off x="1095510" y="514799"/>
            <a:ext cx="6490993" cy="4868245"/>
          </a:xfrm>
          <a:prstGeom prst="rect">
            <a:avLst/>
          </a:prstGeom>
        </p:spPr>
      </p:pic>
      <p:pic>
        <p:nvPicPr>
          <p:cNvPr id="10" name="Picture 9">
            <a:extLst>
              <a:ext uri="{FF2B5EF4-FFF2-40B4-BE49-F238E27FC236}">
                <a16:creationId xmlns:a16="http://schemas.microsoft.com/office/drawing/2014/main" id="{8EF208D2-E28B-2C4B-AF98-A3887BF52927}"/>
              </a:ext>
            </a:extLst>
          </p:cNvPr>
          <p:cNvPicPr>
            <a:picLocks noChangeAspect="1"/>
          </p:cNvPicPr>
          <p:nvPr/>
        </p:nvPicPr>
        <p:blipFill>
          <a:blip r:embed="rId5"/>
          <a:stretch>
            <a:fillRect/>
          </a:stretch>
        </p:blipFill>
        <p:spPr>
          <a:xfrm>
            <a:off x="2924135" y="5462568"/>
            <a:ext cx="2833741" cy="622527"/>
          </a:xfrm>
          <a:prstGeom prst="rect">
            <a:avLst/>
          </a:prstGeom>
        </p:spPr>
      </p:pic>
      <p:sp>
        <p:nvSpPr>
          <p:cNvPr id="11" name="Content Placeholder 10">
            <a:extLst>
              <a:ext uri="{FF2B5EF4-FFF2-40B4-BE49-F238E27FC236}">
                <a16:creationId xmlns:a16="http://schemas.microsoft.com/office/drawing/2014/main" id="{E66ED604-1FF4-1848-962D-C1B73C6AC1D8}"/>
              </a:ext>
            </a:extLst>
          </p:cNvPr>
          <p:cNvSpPr>
            <a:spLocks noGrp="1"/>
          </p:cNvSpPr>
          <p:nvPr>
            <p:ph sz="half" idx="2"/>
          </p:nvPr>
        </p:nvSpPr>
        <p:spPr>
          <a:xfrm>
            <a:off x="7933592" y="620235"/>
            <a:ext cx="3419036" cy="4762793"/>
          </a:xfrm>
        </p:spPr>
        <p:txBody>
          <a:bodyPr>
            <a:normAutofit fontScale="92500"/>
          </a:bodyPr>
          <a:lstStyle/>
          <a:p>
            <a:r>
              <a:rPr lang="en-US" dirty="0"/>
              <a:t>Our brains are wired to see risk, which keeps us safe.</a:t>
            </a:r>
          </a:p>
          <a:p>
            <a:r>
              <a:rPr lang="en-US" dirty="0"/>
              <a:t>HOWEVER, we need to use our ”upstairs brain” when assessing whether a call to CPS is warranted or if a child’s needs can be met through support versus surveillance and investigation.</a:t>
            </a:r>
          </a:p>
        </p:txBody>
      </p:sp>
    </p:spTree>
    <p:extLst>
      <p:ext uri="{BB962C8B-B14F-4D97-AF65-F5344CB8AC3E}">
        <p14:creationId xmlns:p14="http://schemas.microsoft.com/office/powerpoint/2010/main" val="172251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EAD695E-1255-4792-94D1-CD68227FFEE9}"/>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9763812" y="5979593"/>
            <a:ext cx="2054061" cy="539075"/>
          </a:xfrm>
          <a:prstGeom prst="rect">
            <a:avLst/>
          </a:prstGeom>
        </p:spPr>
      </p:pic>
      <p:cxnSp>
        <p:nvCxnSpPr>
          <p:cNvPr id="9" name="Straight Connector 8">
            <a:extLst>
              <a:ext uri="{FF2B5EF4-FFF2-40B4-BE49-F238E27FC236}">
                <a16:creationId xmlns:a16="http://schemas.microsoft.com/office/drawing/2014/main" id="{A395CCB6-50AA-4CDC-AF80-AFAECC5F83D9}"/>
              </a:ext>
            </a:extLst>
          </p:cNvPr>
          <p:cNvCxnSpPr>
            <a:cxnSpLocks/>
          </p:cNvCxnSpPr>
          <p:nvPr/>
        </p:nvCxnSpPr>
        <p:spPr>
          <a:xfrm flipH="1">
            <a:off x="859278" y="6343200"/>
            <a:ext cx="8706753" cy="0"/>
          </a:xfrm>
          <a:prstGeom prst="line">
            <a:avLst/>
          </a:prstGeom>
          <a:ln w="28575" cap="rnd">
            <a:solidFill>
              <a:schemeClr val="bg2">
                <a:lumMod val="5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D9E6C44-B790-483E-87CB-DC8FE8D4B889}"/>
              </a:ext>
            </a:extLst>
          </p:cNvPr>
          <p:cNvSpPr/>
          <p:nvPr/>
        </p:nvSpPr>
        <p:spPr>
          <a:xfrm>
            <a:off x="233465" y="-13233"/>
            <a:ext cx="408562" cy="68712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46C143B-791D-4116-AF9E-9C1DEBD15EC5}"/>
              </a:ext>
            </a:extLst>
          </p:cNvPr>
          <p:cNvSpPr/>
          <p:nvPr/>
        </p:nvSpPr>
        <p:spPr>
          <a:xfrm>
            <a:off x="726113" y="-24177"/>
            <a:ext cx="133165" cy="6882177"/>
          </a:xfrm>
          <a:prstGeom prst="rect">
            <a:avLst/>
          </a:prstGeom>
          <a:solidFill>
            <a:srgbClr val="CBD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701EB9E-D0B3-443D-BAA3-0086216A396D}"/>
              </a:ext>
            </a:extLst>
          </p:cNvPr>
          <p:cNvSpPr/>
          <p:nvPr/>
        </p:nvSpPr>
        <p:spPr>
          <a:xfrm>
            <a:off x="1160221" y="273039"/>
            <a:ext cx="5184135" cy="2057743"/>
          </a:xfrm>
          <a:prstGeom prst="rect">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lnSpc>
                <a:spcPct val="115000"/>
              </a:lnSpc>
              <a:spcAft>
                <a:spcPts val="600"/>
              </a:spcAft>
            </a:pPr>
            <a:r>
              <a:rPr lang="en-US" sz="1600" dirty="0">
                <a:latin typeface="Calibri" panose="020F0502020204030204" pitchFamily="34" charset="0"/>
                <a:ea typeface="Calibri" panose="020F0502020204030204" pitchFamily="34" charset="0"/>
                <a:cs typeface="Times New Roman" panose="02020603050405020304" pitchFamily="18" charset="0"/>
              </a:rPr>
              <a:t>“I had a neighbor call the cops on me. My daughter had just come back from foster care, and the transition was hard for her. She was having a meltdown. I explained this to the cop. He said, “I understand. You’re doing a good job.’ And he left. I went to my neighbor and explained the situation to her, too. She apologized. I asked her to please ask me if I needed help before calling the authorities on me again.” </a:t>
            </a:r>
          </a:p>
        </p:txBody>
      </p:sp>
      <p:sp>
        <p:nvSpPr>
          <p:cNvPr id="12" name="Rectangle 11">
            <a:extLst>
              <a:ext uri="{FF2B5EF4-FFF2-40B4-BE49-F238E27FC236}">
                <a16:creationId xmlns:a16="http://schemas.microsoft.com/office/drawing/2014/main" id="{14ADC980-ACD8-4F10-9AC2-FC4375C193B6}"/>
              </a:ext>
            </a:extLst>
          </p:cNvPr>
          <p:cNvSpPr/>
          <p:nvPr/>
        </p:nvSpPr>
        <p:spPr>
          <a:xfrm>
            <a:off x="7136056" y="690018"/>
            <a:ext cx="4085100" cy="1323439"/>
          </a:xfrm>
          <a:prstGeom prst="rect">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n-US" sz="1600" dirty="0"/>
              <a:t>“In our town, a member of the town council holds an “exercise boot camp” for families. It’s a way for them to engage and stay healthy. Through the program, you can see children improve behaviorally and physically.”</a:t>
            </a:r>
          </a:p>
        </p:txBody>
      </p:sp>
      <p:sp>
        <p:nvSpPr>
          <p:cNvPr id="13" name="Rectangle 12">
            <a:extLst>
              <a:ext uri="{FF2B5EF4-FFF2-40B4-BE49-F238E27FC236}">
                <a16:creationId xmlns:a16="http://schemas.microsoft.com/office/drawing/2014/main" id="{33784249-9776-42CD-968D-2640EE1DD9E0}"/>
              </a:ext>
            </a:extLst>
          </p:cNvPr>
          <p:cNvSpPr/>
          <p:nvPr/>
        </p:nvSpPr>
        <p:spPr>
          <a:xfrm>
            <a:off x="4303151" y="3970668"/>
            <a:ext cx="4093698" cy="2062103"/>
          </a:xfrm>
          <a:prstGeom prst="rect">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n-US" sz="1600" dirty="0"/>
              <a:t>“I met a family who yelled whenever they talked to each other. At first glance, I was concerned, but through further observation, I recognized that there was love and safety in this family. They were loud, but the yelling was not abusive- it was cultural. Through a parenting class, the grandmother learned tools to use a gentler approach, if she wished.”</a:t>
            </a:r>
          </a:p>
        </p:txBody>
      </p:sp>
      <p:sp>
        <p:nvSpPr>
          <p:cNvPr id="14" name="Rectangle 13">
            <a:extLst>
              <a:ext uri="{FF2B5EF4-FFF2-40B4-BE49-F238E27FC236}">
                <a16:creationId xmlns:a16="http://schemas.microsoft.com/office/drawing/2014/main" id="{FC044237-FEB7-48DB-AB8E-1B53DE9EA33B}"/>
              </a:ext>
            </a:extLst>
          </p:cNvPr>
          <p:cNvSpPr/>
          <p:nvPr/>
        </p:nvSpPr>
        <p:spPr>
          <a:xfrm>
            <a:off x="4854222" y="2583021"/>
            <a:ext cx="6611665" cy="1077218"/>
          </a:xfrm>
          <a:prstGeom prst="rect">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n-US" sz="1600" dirty="0"/>
              <a:t>“Listening is one of the best gifts we can provide to anyone. I’ve noticed, during the pandemic, that we’re going through situations that we’ve never gone through before. Make sure they feel like they aren’t the only ones. I tell them: you aren’t the first one who doesn’t know how to get through this.”</a:t>
            </a:r>
          </a:p>
        </p:txBody>
      </p:sp>
      <p:sp>
        <p:nvSpPr>
          <p:cNvPr id="15" name="Rectangle 14">
            <a:extLst>
              <a:ext uri="{FF2B5EF4-FFF2-40B4-BE49-F238E27FC236}">
                <a16:creationId xmlns:a16="http://schemas.microsoft.com/office/drawing/2014/main" id="{73A5B7A0-2897-4E12-ABB6-AD2E931838F6}"/>
              </a:ext>
            </a:extLst>
          </p:cNvPr>
          <p:cNvSpPr/>
          <p:nvPr/>
        </p:nvSpPr>
        <p:spPr>
          <a:xfrm>
            <a:off x="1008492" y="2767330"/>
            <a:ext cx="2863597" cy="3046988"/>
          </a:xfrm>
          <a:prstGeom prst="rect">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n-US" sz="1600" dirty="0"/>
              <a:t>“When I became a teacher, I realized that some teachers judge parents a lot. I’m a mother of a special needs child, and when I heard other teachers making judgments on things like dirty shirts, I wondered what teachers had been saying about my child and my parenting. Instead of judging, we should be asking ourselves how you can help.”</a:t>
            </a:r>
          </a:p>
        </p:txBody>
      </p:sp>
      <p:sp>
        <p:nvSpPr>
          <p:cNvPr id="18" name="Rectangle 17">
            <a:extLst>
              <a:ext uri="{FF2B5EF4-FFF2-40B4-BE49-F238E27FC236}">
                <a16:creationId xmlns:a16="http://schemas.microsoft.com/office/drawing/2014/main" id="{19B6D807-7F32-40E9-8429-D6D262F65B0C}"/>
              </a:ext>
            </a:extLst>
          </p:cNvPr>
          <p:cNvSpPr/>
          <p:nvPr/>
        </p:nvSpPr>
        <p:spPr>
          <a:xfrm>
            <a:off x="8827911" y="4120258"/>
            <a:ext cx="2863754" cy="1323439"/>
          </a:xfrm>
          <a:prstGeom prst="rect">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n-US" sz="1600" dirty="0"/>
              <a:t>“Once, an older couple walked up to me while my four-year old son was melting down, and said, “you’re doing great.” I felt so supported, I was walking on air.”</a:t>
            </a:r>
          </a:p>
        </p:txBody>
      </p:sp>
    </p:spTree>
    <p:extLst>
      <p:ext uri="{BB962C8B-B14F-4D97-AF65-F5344CB8AC3E}">
        <p14:creationId xmlns:p14="http://schemas.microsoft.com/office/powerpoint/2010/main" val="2011736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4EA31E5-16E9-494D-9CD1-B54707D2D9ED}"/>
              </a:ext>
            </a:extLst>
          </p:cNvPr>
          <p:cNvSpPr/>
          <p:nvPr/>
        </p:nvSpPr>
        <p:spPr>
          <a:xfrm>
            <a:off x="726113" y="-24177"/>
            <a:ext cx="133165" cy="6882177"/>
          </a:xfrm>
          <a:prstGeom prst="rect">
            <a:avLst/>
          </a:prstGeom>
          <a:solidFill>
            <a:srgbClr val="CBD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1F7F8E-B842-4154-ACB3-CCFBBDB8EBCD}"/>
              </a:ext>
            </a:extLst>
          </p:cNvPr>
          <p:cNvSpPr/>
          <p:nvPr/>
        </p:nvSpPr>
        <p:spPr>
          <a:xfrm>
            <a:off x="233465" y="-13233"/>
            <a:ext cx="408562" cy="68712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8620653-C6F0-4D6C-9276-6A4AF3DF603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9763812" y="5979593"/>
            <a:ext cx="2054061" cy="539075"/>
          </a:xfrm>
          <a:prstGeom prst="rect">
            <a:avLst/>
          </a:prstGeom>
        </p:spPr>
      </p:pic>
      <p:cxnSp>
        <p:nvCxnSpPr>
          <p:cNvPr id="13" name="Straight Connector 12">
            <a:extLst>
              <a:ext uri="{FF2B5EF4-FFF2-40B4-BE49-F238E27FC236}">
                <a16:creationId xmlns:a16="http://schemas.microsoft.com/office/drawing/2014/main" id="{864EC806-327B-48F9-8502-0920C43ED6CD}"/>
              </a:ext>
            </a:extLst>
          </p:cNvPr>
          <p:cNvCxnSpPr>
            <a:cxnSpLocks/>
          </p:cNvCxnSpPr>
          <p:nvPr/>
        </p:nvCxnSpPr>
        <p:spPr>
          <a:xfrm flipH="1">
            <a:off x="859278" y="6343200"/>
            <a:ext cx="8706753" cy="0"/>
          </a:xfrm>
          <a:prstGeom prst="line">
            <a:avLst/>
          </a:prstGeom>
          <a:ln w="28575" cap="rnd">
            <a:solidFill>
              <a:schemeClr val="bg2">
                <a:lumMod val="5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FD0B49C-0661-4544-B09D-29A1C36B62A4}"/>
              </a:ext>
            </a:extLst>
          </p:cNvPr>
          <p:cNvSpPr txBox="1"/>
          <p:nvPr/>
        </p:nvSpPr>
        <p:spPr>
          <a:xfrm>
            <a:off x="1923055" y="2078229"/>
            <a:ext cx="9166478" cy="2123658"/>
          </a:xfrm>
          <a:prstGeom prst="rect">
            <a:avLst/>
          </a:prstGeom>
          <a:noFill/>
        </p:spPr>
        <p:txBody>
          <a:bodyPr wrap="square" rtlCol="0">
            <a:spAutoFit/>
          </a:bodyPr>
          <a:lstStyle/>
          <a:p>
            <a:pPr algn="ctr"/>
            <a:r>
              <a:rPr lang="en-US" sz="6600" b="1" dirty="0"/>
              <a:t>What are different forms of child maltreatment?</a:t>
            </a:r>
          </a:p>
        </p:txBody>
      </p:sp>
    </p:spTree>
    <p:extLst>
      <p:ext uri="{BB962C8B-B14F-4D97-AF65-F5344CB8AC3E}">
        <p14:creationId xmlns:p14="http://schemas.microsoft.com/office/powerpoint/2010/main" val="157941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4EA31E5-16E9-494D-9CD1-B54707D2D9ED}"/>
              </a:ext>
            </a:extLst>
          </p:cNvPr>
          <p:cNvSpPr/>
          <p:nvPr/>
        </p:nvSpPr>
        <p:spPr>
          <a:xfrm>
            <a:off x="726113" y="-24177"/>
            <a:ext cx="133165" cy="6882177"/>
          </a:xfrm>
          <a:prstGeom prst="rect">
            <a:avLst/>
          </a:prstGeom>
          <a:solidFill>
            <a:srgbClr val="CBD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1F7F8E-B842-4154-ACB3-CCFBBDB8EBCD}"/>
              </a:ext>
            </a:extLst>
          </p:cNvPr>
          <p:cNvSpPr/>
          <p:nvPr/>
        </p:nvSpPr>
        <p:spPr>
          <a:xfrm>
            <a:off x="233465" y="-13233"/>
            <a:ext cx="408562" cy="68712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8620653-C6F0-4D6C-9276-6A4AF3DF603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9763812" y="5979593"/>
            <a:ext cx="2054061" cy="539075"/>
          </a:xfrm>
          <a:prstGeom prst="rect">
            <a:avLst/>
          </a:prstGeom>
        </p:spPr>
      </p:pic>
      <p:cxnSp>
        <p:nvCxnSpPr>
          <p:cNvPr id="13" name="Straight Connector 12">
            <a:extLst>
              <a:ext uri="{FF2B5EF4-FFF2-40B4-BE49-F238E27FC236}">
                <a16:creationId xmlns:a16="http://schemas.microsoft.com/office/drawing/2014/main" id="{864EC806-327B-48F9-8502-0920C43ED6CD}"/>
              </a:ext>
            </a:extLst>
          </p:cNvPr>
          <p:cNvCxnSpPr>
            <a:cxnSpLocks/>
          </p:cNvCxnSpPr>
          <p:nvPr/>
        </p:nvCxnSpPr>
        <p:spPr>
          <a:xfrm flipH="1">
            <a:off x="859278" y="6343200"/>
            <a:ext cx="8706753" cy="0"/>
          </a:xfrm>
          <a:prstGeom prst="line">
            <a:avLst/>
          </a:prstGeom>
          <a:ln w="28575" cap="rnd">
            <a:solidFill>
              <a:schemeClr val="bg2">
                <a:lumMod val="5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9F68F68-7FB7-E741-B6D4-ED382E0C7FA9}"/>
              </a:ext>
            </a:extLst>
          </p:cNvPr>
          <p:cNvSpPr txBox="1"/>
          <p:nvPr/>
        </p:nvSpPr>
        <p:spPr>
          <a:xfrm>
            <a:off x="1286827" y="514799"/>
            <a:ext cx="10840728" cy="796115"/>
          </a:xfrm>
          <a:prstGeom prst="rect">
            <a:avLst/>
          </a:prstGeom>
          <a:noFill/>
        </p:spPr>
        <p:txBody>
          <a:bodyPr wrap="square" rtlCol="0">
            <a:spAutoFit/>
          </a:bodyPr>
          <a:lstStyle/>
          <a:p>
            <a:pPr algn="ctr">
              <a:lnSpc>
                <a:spcPct val="150000"/>
              </a:lnSpc>
            </a:pPr>
            <a:r>
              <a:rPr lang="en-US" sz="3500" b="1" dirty="0">
                <a:latin typeface="Century Gothic" panose="020B0502020202020204" pitchFamily="34" charset="0"/>
              </a:rPr>
              <a:t>Physical Abuse Definition</a:t>
            </a:r>
          </a:p>
        </p:txBody>
      </p:sp>
      <p:cxnSp>
        <p:nvCxnSpPr>
          <p:cNvPr id="9" name="Straight Connector 8">
            <a:extLst>
              <a:ext uri="{FF2B5EF4-FFF2-40B4-BE49-F238E27FC236}">
                <a16:creationId xmlns:a16="http://schemas.microsoft.com/office/drawing/2014/main" id="{9D46E586-2F31-DB4B-9038-4BDD28695CC1}"/>
              </a:ext>
            </a:extLst>
          </p:cNvPr>
          <p:cNvCxnSpPr>
            <a:cxnSpLocks/>
          </p:cNvCxnSpPr>
          <p:nvPr/>
        </p:nvCxnSpPr>
        <p:spPr>
          <a:xfrm>
            <a:off x="2379203" y="1852881"/>
            <a:ext cx="7966710" cy="0"/>
          </a:xfrm>
          <a:prstGeom prst="line">
            <a:avLst/>
          </a:prstGeom>
          <a:ln w="19050">
            <a:solidFill>
              <a:srgbClr val="CBD6E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1ADCA7B-116A-6C43-9DDD-D973F2D3265A}"/>
              </a:ext>
            </a:extLst>
          </p:cNvPr>
          <p:cNvSpPr txBox="1"/>
          <p:nvPr/>
        </p:nvSpPr>
        <p:spPr>
          <a:xfrm>
            <a:off x="1770434" y="2490281"/>
            <a:ext cx="9533106" cy="1938992"/>
          </a:xfrm>
          <a:prstGeom prst="rect">
            <a:avLst/>
          </a:prstGeom>
          <a:noFill/>
        </p:spPr>
        <p:txBody>
          <a:bodyPr wrap="square" rtlCol="0">
            <a:spAutoFit/>
          </a:bodyPr>
          <a:lstStyle/>
          <a:p>
            <a:pPr marL="571500" indent="-571500">
              <a:buFont typeface="Arial" panose="020B0604020202020204" pitchFamily="34" charset="0"/>
              <a:buChar char="•"/>
            </a:pPr>
            <a:r>
              <a:rPr lang="en-US" sz="4000" dirty="0"/>
              <a:t>Non-accidental physical injury of a child; </a:t>
            </a:r>
            <a:r>
              <a:rPr lang="en-US" sz="4000" u="sng" dirty="0"/>
              <a:t>intentionally</a:t>
            </a:r>
            <a:r>
              <a:rPr lang="en-US" sz="4000" dirty="0"/>
              <a:t> harming a child, use of excessive force, reckless engagement</a:t>
            </a:r>
          </a:p>
        </p:txBody>
      </p:sp>
      <p:cxnSp>
        <p:nvCxnSpPr>
          <p:cNvPr id="10" name="Straight Connector 9">
            <a:extLst>
              <a:ext uri="{FF2B5EF4-FFF2-40B4-BE49-F238E27FC236}">
                <a16:creationId xmlns:a16="http://schemas.microsoft.com/office/drawing/2014/main" id="{ABFC70A0-B967-AC45-B8A4-7CEF63C1594F}"/>
              </a:ext>
            </a:extLst>
          </p:cNvPr>
          <p:cNvCxnSpPr>
            <a:cxnSpLocks/>
          </p:cNvCxnSpPr>
          <p:nvPr/>
        </p:nvCxnSpPr>
        <p:spPr>
          <a:xfrm>
            <a:off x="2379203" y="5001400"/>
            <a:ext cx="7966710" cy="0"/>
          </a:xfrm>
          <a:prstGeom prst="line">
            <a:avLst/>
          </a:prstGeom>
          <a:ln w="19050">
            <a:solidFill>
              <a:srgbClr val="CBD6E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817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4EA31E5-16E9-494D-9CD1-B54707D2D9ED}"/>
              </a:ext>
            </a:extLst>
          </p:cNvPr>
          <p:cNvSpPr/>
          <p:nvPr/>
        </p:nvSpPr>
        <p:spPr>
          <a:xfrm>
            <a:off x="726113" y="-24177"/>
            <a:ext cx="133165" cy="6882177"/>
          </a:xfrm>
          <a:prstGeom prst="rect">
            <a:avLst/>
          </a:prstGeom>
          <a:solidFill>
            <a:srgbClr val="CBD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1F7F8E-B842-4154-ACB3-CCFBBDB8EBCD}"/>
              </a:ext>
            </a:extLst>
          </p:cNvPr>
          <p:cNvSpPr/>
          <p:nvPr/>
        </p:nvSpPr>
        <p:spPr>
          <a:xfrm>
            <a:off x="233465" y="-13233"/>
            <a:ext cx="408562" cy="68712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8620653-C6F0-4D6C-9276-6A4AF3DF603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9763812" y="5979593"/>
            <a:ext cx="2054061" cy="539075"/>
          </a:xfrm>
          <a:prstGeom prst="rect">
            <a:avLst/>
          </a:prstGeom>
        </p:spPr>
      </p:pic>
      <p:cxnSp>
        <p:nvCxnSpPr>
          <p:cNvPr id="13" name="Straight Connector 12">
            <a:extLst>
              <a:ext uri="{FF2B5EF4-FFF2-40B4-BE49-F238E27FC236}">
                <a16:creationId xmlns:a16="http://schemas.microsoft.com/office/drawing/2014/main" id="{864EC806-327B-48F9-8502-0920C43ED6CD}"/>
              </a:ext>
            </a:extLst>
          </p:cNvPr>
          <p:cNvCxnSpPr>
            <a:cxnSpLocks/>
          </p:cNvCxnSpPr>
          <p:nvPr/>
        </p:nvCxnSpPr>
        <p:spPr>
          <a:xfrm flipH="1">
            <a:off x="859278" y="6343200"/>
            <a:ext cx="8706753" cy="0"/>
          </a:xfrm>
          <a:prstGeom prst="line">
            <a:avLst/>
          </a:prstGeom>
          <a:ln w="28575" cap="rnd">
            <a:solidFill>
              <a:schemeClr val="bg2">
                <a:lumMod val="5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9F68F68-7FB7-E741-B6D4-ED382E0C7FA9}"/>
              </a:ext>
            </a:extLst>
          </p:cNvPr>
          <p:cNvSpPr txBox="1"/>
          <p:nvPr/>
        </p:nvSpPr>
        <p:spPr>
          <a:xfrm>
            <a:off x="1286827" y="514799"/>
            <a:ext cx="10840728" cy="796115"/>
          </a:xfrm>
          <a:prstGeom prst="rect">
            <a:avLst/>
          </a:prstGeom>
          <a:noFill/>
        </p:spPr>
        <p:txBody>
          <a:bodyPr wrap="square" rtlCol="0">
            <a:spAutoFit/>
          </a:bodyPr>
          <a:lstStyle/>
          <a:p>
            <a:pPr algn="ctr">
              <a:lnSpc>
                <a:spcPct val="150000"/>
              </a:lnSpc>
            </a:pPr>
            <a:r>
              <a:rPr lang="en-US" sz="3500" b="1" dirty="0">
                <a:latin typeface="Century Gothic" panose="020B0502020202020204" pitchFamily="34" charset="0"/>
              </a:rPr>
              <a:t>Sexual Abuse Definition</a:t>
            </a:r>
          </a:p>
        </p:txBody>
      </p:sp>
      <p:cxnSp>
        <p:nvCxnSpPr>
          <p:cNvPr id="9" name="Straight Connector 8">
            <a:extLst>
              <a:ext uri="{FF2B5EF4-FFF2-40B4-BE49-F238E27FC236}">
                <a16:creationId xmlns:a16="http://schemas.microsoft.com/office/drawing/2014/main" id="{9D46E586-2F31-DB4B-9038-4BDD28695CC1}"/>
              </a:ext>
            </a:extLst>
          </p:cNvPr>
          <p:cNvCxnSpPr>
            <a:cxnSpLocks/>
          </p:cNvCxnSpPr>
          <p:nvPr/>
        </p:nvCxnSpPr>
        <p:spPr>
          <a:xfrm>
            <a:off x="2379203" y="1852881"/>
            <a:ext cx="7966710" cy="0"/>
          </a:xfrm>
          <a:prstGeom prst="line">
            <a:avLst/>
          </a:prstGeom>
          <a:ln w="19050">
            <a:solidFill>
              <a:srgbClr val="CBD6E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1ADCA7B-116A-6C43-9DDD-D973F2D3265A}"/>
              </a:ext>
            </a:extLst>
          </p:cNvPr>
          <p:cNvSpPr txBox="1"/>
          <p:nvPr/>
        </p:nvSpPr>
        <p:spPr>
          <a:xfrm>
            <a:off x="1596005" y="2186178"/>
            <a:ext cx="9533106" cy="2554545"/>
          </a:xfrm>
          <a:prstGeom prst="rect">
            <a:avLst/>
          </a:prstGeom>
          <a:noFill/>
        </p:spPr>
        <p:txBody>
          <a:bodyPr wrap="square" rtlCol="0">
            <a:spAutoFit/>
          </a:bodyPr>
          <a:lstStyle/>
          <a:p>
            <a:pPr marL="571500" indent="-571500">
              <a:buFont typeface="Arial" panose="020B0604020202020204" pitchFamily="34" charset="0"/>
              <a:buChar char="•"/>
            </a:pPr>
            <a:r>
              <a:rPr lang="en-US" sz="3200" dirty="0"/>
              <a:t>Engaging a child in any activity for an adult’s own sexual gratification. Any act of sexual assault, abuse, or exploitation of minors. Sexual abuse encompasses a broad range of behavior and may consist of many acts over a long period of time or a single incident.</a:t>
            </a:r>
          </a:p>
        </p:txBody>
      </p:sp>
      <p:cxnSp>
        <p:nvCxnSpPr>
          <p:cNvPr id="10" name="Straight Connector 9">
            <a:extLst>
              <a:ext uri="{FF2B5EF4-FFF2-40B4-BE49-F238E27FC236}">
                <a16:creationId xmlns:a16="http://schemas.microsoft.com/office/drawing/2014/main" id="{ABFC70A0-B967-AC45-B8A4-7CEF63C1594F}"/>
              </a:ext>
            </a:extLst>
          </p:cNvPr>
          <p:cNvCxnSpPr>
            <a:cxnSpLocks/>
          </p:cNvCxnSpPr>
          <p:nvPr/>
        </p:nvCxnSpPr>
        <p:spPr>
          <a:xfrm>
            <a:off x="2379203" y="5098676"/>
            <a:ext cx="7966710" cy="0"/>
          </a:xfrm>
          <a:prstGeom prst="line">
            <a:avLst/>
          </a:prstGeom>
          <a:ln w="19050">
            <a:solidFill>
              <a:srgbClr val="CBD6E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945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4EA31E5-16E9-494D-9CD1-B54707D2D9ED}"/>
              </a:ext>
            </a:extLst>
          </p:cNvPr>
          <p:cNvSpPr/>
          <p:nvPr/>
        </p:nvSpPr>
        <p:spPr>
          <a:xfrm>
            <a:off x="726113" y="-24177"/>
            <a:ext cx="133165" cy="6882177"/>
          </a:xfrm>
          <a:prstGeom prst="rect">
            <a:avLst/>
          </a:prstGeom>
          <a:solidFill>
            <a:srgbClr val="CBD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1F7F8E-B842-4154-ACB3-CCFBBDB8EBCD}"/>
              </a:ext>
            </a:extLst>
          </p:cNvPr>
          <p:cNvSpPr/>
          <p:nvPr/>
        </p:nvSpPr>
        <p:spPr>
          <a:xfrm>
            <a:off x="233465" y="-13233"/>
            <a:ext cx="408562" cy="68712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8620653-C6F0-4D6C-9276-6A4AF3DF603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9763812" y="5979593"/>
            <a:ext cx="2054061" cy="539075"/>
          </a:xfrm>
          <a:prstGeom prst="rect">
            <a:avLst/>
          </a:prstGeom>
        </p:spPr>
      </p:pic>
      <p:cxnSp>
        <p:nvCxnSpPr>
          <p:cNvPr id="13" name="Straight Connector 12">
            <a:extLst>
              <a:ext uri="{FF2B5EF4-FFF2-40B4-BE49-F238E27FC236}">
                <a16:creationId xmlns:a16="http://schemas.microsoft.com/office/drawing/2014/main" id="{864EC806-327B-48F9-8502-0920C43ED6CD}"/>
              </a:ext>
            </a:extLst>
          </p:cNvPr>
          <p:cNvCxnSpPr>
            <a:cxnSpLocks/>
          </p:cNvCxnSpPr>
          <p:nvPr/>
        </p:nvCxnSpPr>
        <p:spPr>
          <a:xfrm flipH="1">
            <a:off x="859278" y="6343200"/>
            <a:ext cx="8706753" cy="0"/>
          </a:xfrm>
          <a:prstGeom prst="line">
            <a:avLst/>
          </a:prstGeom>
          <a:ln w="28575" cap="rnd">
            <a:solidFill>
              <a:schemeClr val="bg2">
                <a:lumMod val="5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9F68F68-7FB7-E741-B6D4-ED382E0C7FA9}"/>
              </a:ext>
            </a:extLst>
          </p:cNvPr>
          <p:cNvSpPr txBox="1"/>
          <p:nvPr/>
        </p:nvSpPr>
        <p:spPr>
          <a:xfrm>
            <a:off x="1286827" y="514799"/>
            <a:ext cx="10840728" cy="796115"/>
          </a:xfrm>
          <a:prstGeom prst="rect">
            <a:avLst/>
          </a:prstGeom>
          <a:noFill/>
        </p:spPr>
        <p:txBody>
          <a:bodyPr wrap="square" rtlCol="0">
            <a:spAutoFit/>
          </a:bodyPr>
          <a:lstStyle/>
          <a:p>
            <a:pPr algn="ctr">
              <a:lnSpc>
                <a:spcPct val="150000"/>
              </a:lnSpc>
            </a:pPr>
            <a:r>
              <a:rPr lang="en-US" sz="3500" b="1" dirty="0">
                <a:latin typeface="Century Gothic" panose="020B0502020202020204" pitchFamily="34" charset="0"/>
              </a:rPr>
              <a:t>Neglect Definition</a:t>
            </a:r>
          </a:p>
        </p:txBody>
      </p:sp>
      <p:cxnSp>
        <p:nvCxnSpPr>
          <p:cNvPr id="9" name="Straight Connector 8">
            <a:extLst>
              <a:ext uri="{FF2B5EF4-FFF2-40B4-BE49-F238E27FC236}">
                <a16:creationId xmlns:a16="http://schemas.microsoft.com/office/drawing/2014/main" id="{9D46E586-2F31-DB4B-9038-4BDD28695CC1}"/>
              </a:ext>
            </a:extLst>
          </p:cNvPr>
          <p:cNvCxnSpPr>
            <a:cxnSpLocks/>
          </p:cNvCxnSpPr>
          <p:nvPr/>
        </p:nvCxnSpPr>
        <p:spPr>
          <a:xfrm>
            <a:off x="2379203" y="1541596"/>
            <a:ext cx="7966710" cy="0"/>
          </a:xfrm>
          <a:prstGeom prst="line">
            <a:avLst/>
          </a:prstGeom>
          <a:ln w="19050">
            <a:solidFill>
              <a:srgbClr val="CBD6E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1ADCA7B-116A-6C43-9DDD-D973F2D3265A}"/>
              </a:ext>
            </a:extLst>
          </p:cNvPr>
          <p:cNvSpPr txBox="1"/>
          <p:nvPr/>
        </p:nvSpPr>
        <p:spPr>
          <a:xfrm>
            <a:off x="1596005" y="1752427"/>
            <a:ext cx="9533106" cy="4154984"/>
          </a:xfrm>
          <a:prstGeom prst="rect">
            <a:avLst/>
          </a:prstGeom>
          <a:noFill/>
        </p:spPr>
        <p:txBody>
          <a:bodyPr wrap="square" rtlCol="0">
            <a:spAutoFit/>
          </a:bodyPr>
          <a:lstStyle/>
          <a:p>
            <a:pPr marL="571500" indent="-571500">
              <a:buFont typeface="Arial" panose="020B0604020202020204" pitchFamily="34" charset="0"/>
              <a:buChar char="•"/>
            </a:pPr>
            <a:r>
              <a:rPr lang="en-US" sz="2400" dirty="0"/>
              <a:t>Neglect is the most common form of child maltreatment. Neglect is failure to provide for a child’s physical survival needs to the extent that there is harm or risk of harm to the child’s health or safety. Physical neglect may include, but is not limited to abandonment, lack of supervision, lack of adequate hygiene, lack of adequate nutrition, lack of adequate shelter, lack of medical or dental care, and/or lack of required school enrollment or attendance. </a:t>
            </a:r>
          </a:p>
          <a:p>
            <a:pPr marL="571500" indent="-571500">
              <a:buFont typeface="Arial" panose="020B0604020202020204" pitchFamily="34" charset="0"/>
              <a:buChar char="•"/>
            </a:pPr>
            <a:endParaRPr lang="en-US" sz="2400" dirty="0"/>
          </a:p>
          <a:p>
            <a:r>
              <a:rPr lang="en-US" sz="2200" i="1" dirty="0"/>
              <a:t>Note: A child is NOT to be considered neglected under WV law when the failure, refusal, or inability to provide for the child is due to a lack of financial means on the part of the parent, guardian, or custodian. </a:t>
            </a:r>
          </a:p>
        </p:txBody>
      </p:sp>
      <p:cxnSp>
        <p:nvCxnSpPr>
          <p:cNvPr id="10" name="Straight Connector 9">
            <a:extLst>
              <a:ext uri="{FF2B5EF4-FFF2-40B4-BE49-F238E27FC236}">
                <a16:creationId xmlns:a16="http://schemas.microsoft.com/office/drawing/2014/main" id="{ABFC70A0-B967-AC45-B8A4-7CEF63C1594F}"/>
              </a:ext>
            </a:extLst>
          </p:cNvPr>
          <p:cNvCxnSpPr>
            <a:cxnSpLocks/>
          </p:cNvCxnSpPr>
          <p:nvPr/>
        </p:nvCxnSpPr>
        <p:spPr>
          <a:xfrm>
            <a:off x="2379203" y="5979593"/>
            <a:ext cx="7966710" cy="0"/>
          </a:xfrm>
          <a:prstGeom prst="line">
            <a:avLst/>
          </a:prstGeom>
          <a:ln w="19050">
            <a:solidFill>
              <a:srgbClr val="CBD6E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4281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2651" y="224353"/>
            <a:ext cx="9412427" cy="1821974"/>
          </a:xfrm>
          <a:prstGeom prst="rect">
            <a:avLst/>
          </a:prstGeom>
          <a:noFill/>
        </p:spPr>
        <p:txBody>
          <a:bodyPr wrap="square" rtlCol="0">
            <a:spAutoFit/>
          </a:bodyPr>
          <a:lstStyle/>
          <a:p>
            <a:pPr algn="ctr">
              <a:lnSpc>
                <a:spcPct val="150000"/>
              </a:lnSpc>
            </a:pPr>
            <a:r>
              <a:rPr lang="en-US" sz="4000" b="1" dirty="0">
                <a:latin typeface="Century Gothic" panose="020B0502020202020204" pitchFamily="34" charset="0"/>
              </a:rPr>
              <a:t>PURPOSE</a:t>
            </a:r>
          </a:p>
          <a:p>
            <a:pPr algn="ctr">
              <a:lnSpc>
                <a:spcPct val="150000"/>
              </a:lnSpc>
            </a:pPr>
            <a:endParaRPr lang="en-US" sz="4000" dirty="0">
              <a:latin typeface="Century Gothic" panose="020B0502020202020204" pitchFamily="34" charset="0"/>
            </a:endParaRPr>
          </a:p>
        </p:txBody>
      </p:sp>
      <p:sp>
        <p:nvSpPr>
          <p:cNvPr id="15" name="Rectangle 14">
            <a:extLst>
              <a:ext uri="{FF2B5EF4-FFF2-40B4-BE49-F238E27FC236}">
                <a16:creationId xmlns:a16="http://schemas.microsoft.com/office/drawing/2014/main" id="{24EA31E5-16E9-494D-9CD1-B54707D2D9ED}"/>
              </a:ext>
            </a:extLst>
          </p:cNvPr>
          <p:cNvSpPr/>
          <p:nvPr/>
        </p:nvSpPr>
        <p:spPr>
          <a:xfrm>
            <a:off x="726113" y="-24177"/>
            <a:ext cx="133165" cy="6882177"/>
          </a:xfrm>
          <a:prstGeom prst="rect">
            <a:avLst/>
          </a:prstGeom>
          <a:solidFill>
            <a:srgbClr val="CBD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1F7F8E-B842-4154-ACB3-CCFBBDB8EBCD}"/>
              </a:ext>
            </a:extLst>
          </p:cNvPr>
          <p:cNvSpPr/>
          <p:nvPr/>
        </p:nvSpPr>
        <p:spPr>
          <a:xfrm>
            <a:off x="233465" y="-13233"/>
            <a:ext cx="408562" cy="68712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8620653-C6F0-4D6C-9276-6A4AF3DF603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9763812" y="5979593"/>
            <a:ext cx="2054061" cy="539075"/>
          </a:xfrm>
          <a:prstGeom prst="rect">
            <a:avLst/>
          </a:prstGeom>
        </p:spPr>
      </p:pic>
      <p:cxnSp>
        <p:nvCxnSpPr>
          <p:cNvPr id="13" name="Straight Connector 12">
            <a:extLst>
              <a:ext uri="{FF2B5EF4-FFF2-40B4-BE49-F238E27FC236}">
                <a16:creationId xmlns:a16="http://schemas.microsoft.com/office/drawing/2014/main" id="{864EC806-327B-48F9-8502-0920C43ED6CD}"/>
              </a:ext>
            </a:extLst>
          </p:cNvPr>
          <p:cNvCxnSpPr>
            <a:cxnSpLocks/>
          </p:cNvCxnSpPr>
          <p:nvPr/>
        </p:nvCxnSpPr>
        <p:spPr>
          <a:xfrm flipH="1">
            <a:off x="859278" y="6343200"/>
            <a:ext cx="8706753" cy="0"/>
          </a:xfrm>
          <a:prstGeom prst="line">
            <a:avLst/>
          </a:prstGeom>
          <a:ln w="28575" cap="rnd">
            <a:solidFill>
              <a:schemeClr val="bg2">
                <a:lumMod val="5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0F7B475-EB58-478A-8AFD-564ACC02F791}"/>
              </a:ext>
            </a:extLst>
          </p:cNvPr>
          <p:cNvSpPr txBox="1"/>
          <p:nvPr/>
        </p:nvSpPr>
        <p:spPr>
          <a:xfrm>
            <a:off x="1062990" y="1921959"/>
            <a:ext cx="10754883" cy="2308324"/>
          </a:xfrm>
          <a:prstGeom prst="rect">
            <a:avLst/>
          </a:prstGeom>
          <a:noFill/>
        </p:spPr>
        <p:txBody>
          <a:bodyPr wrap="square" rtlCol="0">
            <a:spAutoFit/>
          </a:bodyPr>
          <a:lstStyle/>
          <a:p>
            <a:pPr marL="0" indent="0">
              <a:buNone/>
            </a:pPr>
            <a:r>
              <a:rPr lang="en-US" sz="3600" dirty="0">
                <a:latin typeface="Century Gothic" panose="020B0502020202020204" pitchFamily="34" charset="0"/>
              </a:rPr>
              <a:t>This workshop will help mandated reporters of suspected child abuse and neglect understand their role and responsibilities to help protect and support children.</a:t>
            </a:r>
          </a:p>
        </p:txBody>
      </p:sp>
      <p:cxnSp>
        <p:nvCxnSpPr>
          <p:cNvPr id="4" name="Straight Connector 3">
            <a:extLst>
              <a:ext uri="{FF2B5EF4-FFF2-40B4-BE49-F238E27FC236}">
                <a16:creationId xmlns:a16="http://schemas.microsoft.com/office/drawing/2014/main" id="{A4B1E6A3-5FBD-4351-A7E0-688A91F90B1C}"/>
              </a:ext>
            </a:extLst>
          </p:cNvPr>
          <p:cNvCxnSpPr/>
          <p:nvPr/>
        </p:nvCxnSpPr>
        <p:spPr>
          <a:xfrm>
            <a:off x="2900378" y="1082708"/>
            <a:ext cx="6829777" cy="0"/>
          </a:xfrm>
          <a:prstGeom prst="line">
            <a:avLst/>
          </a:prstGeom>
          <a:ln w="19050">
            <a:solidFill>
              <a:srgbClr val="CBD6E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148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4EA31E5-16E9-494D-9CD1-B54707D2D9ED}"/>
              </a:ext>
            </a:extLst>
          </p:cNvPr>
          <p:cNvSpPr/>
          <p:nvPr/>
        </p:nvSpPr>
        <p:spPr>
          <a:xfrm>
            <a:off x="726113" y="-24177"/>
            <a:ext cx="133165" cy="6882177"/>
          </a:xfrm>
          <a:prstGeom prst="rect">
            <a:avLst/>
          </a:prstGeom>
          <a:solidFill>
            <a:srgbClr val="CBD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1F7F8E-B842-4154-ACB3-CCFBBDB8EBCD}"/>
              </a:ext>
            </a:extLst>
          </p:cNvPr>
          <p:cNvSpPr/>
          <p:nvPr/>
        </p:nvSpPr>
        <p:spPr>
          <a:xfrm>
            <a:off x="233465" y="-13233"/>
            <a:ext cx="408562" cy="68712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8620653-C6F0-4D6C-9276-6A4AF3DF603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9763812" y="5979593"/>
            <a:ext cx="2054061" cy="539075"/>
          </a:xfrm>
          <a:prstGeom prst="rect">
            <a:avLst/>
          </a:prstGeom>
        </p:spPr>
      </p:pic>
      <p:cxnSp>
        <p:nvCxnSpPr>
          <p:cNvPr id="13" name="Straight Connector 12">
            <a:extLst>
              <a:ext uri="{FF2B5EF4-FFF2-40B4-BE49-F238E27FC236}">
                <a16:creationId xmlns:a16="http://schemas.microsoft.com/office/drawing/2014/main" id="{864EC806-327B-48F9-8502-0920C43ED6CD}"/>
              </a:ext>
            </a:extLst>
          </p:cNvPr>
          <p:cNvCxnSpPr>
            <a:cxnSpLocks/>
          </p:cNvCxnSpPr>
          <p:nvPr/>
        </p:nvCxnSpPr>
        <p:spPr>
          <a:xfrm flipH="1">
            <a:off x="859278" y="6343200"/>
            <a:ext cx="8706753" cy="0"/>
          </a:xfrm>
          <a:prstGeom prst="line">
            <a:avLst/>
          </a:prstGeom>
          <a:ln w="28575" cap="rnd">
            <a:solidFill>
              <a:schemeClr val="bg2">
                <a:lumMod val="5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9F68F68-7FB7-E741-B6D4-ED382E0C7FA9}"/>
              </a:ext>
            </a:extLst>
          </p:cNvPr>
          <p:cNvSpPr txBox="1"/>
          <p:nvPr/>
        </p:nvSpPr>
        <p:spPr>
          <a:xfrm>
            <a:off x="1286827" y="514799"/>
            <a:ext cx="10840728" cy="796115"/>
          </a:xfrm>
          <a:prstGeom prst="rect">
            <a:avLst/>
          </a:prstGeom>
          <a:noFill/>
        </p:spPr>
        <p:txBody>
          <a:bodyPr wrap="square" rtlCol="0">
            <a:spAutoFit/>
          </a:bodyPr>
          <a:lstStyle/>
          <a:p>
            <a:pPr algn="ctr">
              <a:lnSpc>
                <a:spcPct val="150000"/>
              </a:lnSpc>
            </a:pPr>
            <a:r>
              <a:rPr lang="en-US" sz="3500" b="1" dirty="0">
                <a:latin typeface="Century Gothic" panose="020B0502020202020204" pitchFamily="34" charset="0"/>
              </a:rPr>
              <a:t>Emotional Maltreatment Definition</a:t>
            </a:r>
          </a:p>
        </p:txBody>
      </p:sp>
      <p:cxnSp>
        <p:nvCxnSpPr>
          <p:cNvPr id="9" name="Straight Connector 8">
            <a:extLst>
              <a:ext uri="{FF2B5EF4-FFF2-40B4-BE49-F238E27FC236}">
                <a16:creationId xmlns:a16="http://schemas.microsoft.com/office/drawing/2014/main" id="{9D46E586-2F31-DB4B-9038-4BDD28695CC1}"/>
              </a:ext>
            </a:extLst>
          </p:cNvPr>
          <p:cNvCxnSpPr>
            <a:cxnSpLocks/>
          </p:cNvCxnSpPr>
          <p:nvPr/>
        </p:nvCxnSpPr>
        <p:spPr>
          <a:xfrm>
            <a:off x="2379203" y="1852881"/>
            <a:ext cx="7966710" cy="0"/>
          </a:xfrm>
          <a:prstGeom prst="line">
            <a:avLst/>
          </a:prstGeom>
          <a:ln w="19050">
            <a:solidFill>
              <a:srgbClr val="CBD6E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1ADCA7B-116A-6C43-9DDD-D973F2D3265A}"/>
              </a:ext>
            </a:extLst>
          </p:cNvPr>
          <p:cNvSpPr txBox="1"/>
          <p:nvPr/>
        </p:nvSpPr>
        <p:spPr>
          <a:xfrm>
            <a:off x="1596005" y="2123837"/>
            <a:ext cx="9533106"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t>The systematic diminishment of a child. It is designed to reduce a child’s self-concept to the point where the child feels unworthy of respect, unworthy of friendship, and unworthy of love and protection. Can include patterns of verbal assaults, including screaming, intimidating, rejecting, ridiculing, threatening, blaming, sarcasm; ignoring and indifference; constant family conflict. </a:t>
            </a:r>
          </a:p>
          <a:p>
            <a:pPr marL="342900" indent="-342900">
              <a:buFont typeface="Arial" panose="020B0604020202020204" pitchFamily="34" charset="0"/>
              <a:buChar char="•"/>
            </a:pPr>
            <a:endParaRPr lang="en-US" sz="2400" dirty="0"/>
          </a:p>
          <a:p>
            <a:r>
              <a:rPr lang="en-US" sz="2200" i="1" dirty="0"/>
              <a:t>Note: Cases of emotional abuse are extremely difficult to prove. A cause-and-effect relationship between the parent or caregiver’s acts and the child’s response must be established. </a:t>
            </a:r>
          </a:p>
        </p:txBody>
      </p:sp>
      <p:cxnSp>
        <p:nvCxnSpPr>
          <p:cNvPr id="10" name="Straight Connector 9">
            <a:extLst>
              <a:ext uri="{FF2B5EF4-FFF2-40B4-BE49-F238E27FC236}">
                <a16:creationId xmlns:a16="http://schemas.microsoft.com/office/drawing/2014/main" id="{ABFC70A0-B967-AC45-B8A4-7CEF63C1594F}"/>
              </a:ext>
            </a:extLst>
          </p:cNvPr>
          <p:cNvCxnSpPr>
            <a:cxnSpLocks/>
          </p:cNvCxnSpPr>
          <p:nvPr/>
        </p:nvCxnSpPr>
        <p:spPr>
          <a:xfrm>
            <a:off x="2379203" y="5979593"/>
            <a:ext cx="7966710" cy="0"/>
          </a:xfrm>
          <a:prstGeom prst="line">
            <a:avLst/>
          </a:prstGeom>
          <a:ln w="19050">
            <a:solidFill>
              <a:srgbClr val="CBD6E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755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4EA31E5-16E9-494D-9CD1-B54707D2D9ED}"/>
              </a:ext>
            </a:extLst>
          </p:cNvPr>
          <p:cNvSpPr/>
          <p:nvPr/>
        </p:nvSpPr>
        <p:spPr>
          <a:xfrm>
            <a:off x="726113" y="-24177"/>
            <a:ext cx="133165" cy="6882177"/>
          </a:xfrm>
          <a:prstGeom prst="rect">
            <a:avLst/>
          </a:prstGeom>
          <a:solidFill>
            <a:srgbClr val="CBD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1F7F8E-B842-4154-ACB3-CCFBBDB8EBCD}"/>
              </a:ext>
            </a:extLst>
          </p:cNvPr>
          <p:cNvSpPr/>
          <p:nvPr/>
        </p:nvSpPr>
        <p:spPr>
          <a:xfrm>
            <a:off x="233465" y="-13233"/>
            <a:ext cx="408562" cy="68712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8620653-C6F0-4D6C-9276-6A4AF3DF603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9763812" y="5979593"/>
            <a:ext cx="2054061" cy="539075"/>
          </a:xfrm>
          <a:prstGeom prst="rect">
            <a:avLst/>
          </a:prstGeom>
        </p:spPr>
      </p:pic>
      <p:cxnSp>
        <p:nvCxnSpPr>
          <p:cNvPr id="13" name="Straight Connector 12">
            <a:extLst>
              <a:ext uri="{FF2B5EF4-FFF2-40B4-BE49-F238E27FC236}">
                <a16:creationId xmlns:a16="http://schemas.microsoft.com/office/drawing/2014/main" id="{864EC806-327B-48F9-8502-0920C43ED6CD}"/>
              </a:ext>
            </a:extLst>
          </p:cNvPr>
          <p:cNvCxnSpPr>
            <a:cxnSpLocks/>
          </p:cNvCxnSpPr>
          <p:nvPr/>
        </p:nvCxnSpPr>
        <p:spPr>
          <a:xfrm flipH="1">
            <a:off x="859278" y="6343200"/>
            <a:ext cx="8706753" cy="0"/>
          </a:xfrm>
          <a:prstGeom prst="line">
            <a:avLst/>
          </a:prstGeom>
          <a:ln w="28575" cap="rnd">
            <a:solidFill>
              <a:schemeClr val="bg2">
                <a:lumMod val="5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9F68F68-7FB7-E741-B6D4-ED382E0C7FA9}"/>
              </a:ext>
            </a:extLst>
          </p:cNvPr>
          <p:cNvSpPr txBox="1"/>
          <p:nvPr/>
        </p:nvSpPr>
        <p:spPr>
          <a:xfrm>
            <a:off x="1488382" y="1799542"/>
            <a:ext cx="9748352" cy="1992725"/>
          </a:xfrm>
          <a:prstGeom prst="rect">
            <a:avLst/>
          </a:prstGeom>
          <a:noFill/>
        </p:spPr>
        <p:txBody>
          <a:bodyPr wrap="square" rtlCol="0">
            <a:spAutoFit/>
          </a:bodyPr>
          <a:lstStyle/>
          <a:p>
            <a:pPr algn="ctr">
              <a:lnSpc>
                <a:spcPct val="150000"/>
              </a:lnSpc>
            </a:pPr>
            <a:r>
              <a:rPr lang="en-US" sz="4400" b="1" dirty="0">
                <a:latin typeface="Century Gothic" panose="020B0502020202020204" pitchFamily="34" charset="0"/>
              </a:rPr>
              <a:t>What are some potential warning signs and indicators?</a:t>
            </a:r>
          </a:p>
        </p:txBody>
      </p:sp>
      <p:cxnSp>
        <p:nvCxnSpPr>
          <p:cNvPr id="10" name="Straight Connector 9">
            <a:extLst>
              <a:ext uri="{FF2B5EF4-FFF2-40B4-BE49-F238E27FC236}">
                <a16:creationId xmlns:a16="http://schemas.microsoft.com/office/drawing/2014/main" id="{ABFC70A0-B967-AC45-B8A4-7CEF63C1594F}"/>
              </a:ext>
            </a:extLst>
          </p:cNvPr>
          <p:cNvCxnSpPr>
            <a:cxnSpLocks/>
          </p:cNvCxnSpPr>
          <p:nvPr/>
        </p:nvCxnSpPr>
        <p:spPr>
          <a:xfrm>
            <a:off x="2379203" y="5979593"/>
            <a:ext cx="7966710" cy="0"/>
          </a:xfrm>
          <a:prstGeom prst="line">
            <a:avLst/>
          </a:prstGeom>
          <a:ln w="19050">
            <a:solidFill>
              <a:srgbClr val="CBD6E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2317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8611879-257E-7C41-A42F-6C94625737E3}"/>
              </a:ext>
            </a:extLst>
          </p:cNvPr>
          <p:cNvSpPr/>
          <p:nvPr/>
        </p:nvSpPr>
        <p:spPr>
          <a:xfrm>
            <a:off x="1062890" y="-24178"/>
            <a:ext cx="5363182" cy="688217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4EA31E5-16E9-494D-9CD1-B54707D2D9ED}"/>
              </a:ext>
            </a:extLst>
          </p:cNvPr>
          <p:cNvSpPr/>
          <p:nvPr/>
        </p:nvSpPr>
        <p:spPr>
          <a:xfrm>
            <a:off x="726113" y="-24177"/>
            <a:ext cx="133165" cy="6882177"/>
          </a:xfrm>
          <a:prstGeom prst="rect">
            <a:avLst/>
          </a:prstGeom>
          <a:solidFill>
            <a:srgbClr val="CBD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1F7F8E-B842-4154-ACB3-CCFBBDB8EBCD}"/>
              </a:ext>
            </a:extLst>
          </p:cNvPr>
          <p:cNvSpPr/>
          <p:nvPr/>
        </p:nvSpPr>
        <p:spPr>
          <a:xfrm>
            <a:off x="233465" y="-13233"/>
            <a:ext cx="408562" cy="68712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8620653-C6F0-4D6C-9276-6A4AF3DF603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9763812" y="5979593"/>
            <a:ext cx="2054061" cy="539075"/>
          </a:xfrm>
          <a:prstGeom prst="rect">
            <a:avLst/>
          </a:prstGeom>
        </p:spPr>
      </p:pic>
      <p:cxnSp>
        <p:nvCxnSpPr>
          <p:cNvPr id="13" name="Straight Connector 12">
            <a:extLst>
              <a:ext uri="{FF2B5EF4-FFF2-40B4-BE49-F238E27FC236}">
                <a16:creationId xmlns:a16="http://schemas.microsoft.com/office/drawing/2014/main" id="{864EC806-327B-48F9-8502-0920C43ED6CD}"/>
              </a:ext>
            </a:extLst>
          </p:cNvPr>
          <p:cNvCxnSpPr>
            <a:cxnSpLocks/>
          </p:cNvCxnSpPr>
          <p:nvPr/>
        </p:nvCxnSpPr>
        <p:spPr>
          <a:xfrm flipH="1">
            <a:off x="859278" y="6343200"/>
            <a:ext cx="8706753" cy="0"/>
          </a:xfrm>
          <a:prstGeom prst="line">
            <a:avLst/>
          </a:prstGeom>
          <a:ln w="28575" cap="rnd">
            <a:solidFill>
              <a:schemeClr val="bg2">
                <a:lumMod val="5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9F68F68-7FB7-E741-B6D4-ED382E0C7FA9}"/>
              </a:ext>
            </a:extLst>
          </p:cNvPr>
          <p:cNvSpPr txBox="1"/>
          <p:nvPr/>
        </p:nvSpPr>
        <p:spPr>
          <a:xfrm>
            <a:off x="1062890" y="1949044"/>
            <a:ext cx="5363182" cy="2411942"/>
          </a:xfrm>
          <a:prstGeom prst="rect">
            <a:avLst/>
          </a:prstGeom>
          <a:noFill/>
        </p:spPr>
        <p:txBody>
          <a:bodyPr wrap="square" rtlCol="0">
            <a:spAutoFit/>
          </a:bodyPr>
          <a:lstStyle/>
          <a:p>
            <a:pPr algn="ctr">
              <a:lnSpc>
                <a:spcPct val="150000"/>
              </a:lnSpc>
            </a:pPr>
            <a:r>
              <a:rPr lang="en-US" sz="3500" b="1" dirty="0">
                <a:latin typeface="Century Gothic" panose="020B0502020202020204" pitchFamily="34" charset="0"/>
              </a:rPr>
              <a:t>Physical &amp; behavioral indicators of possible physical abuse</a:t>
            </a:r>
          </a:p>
        </p:txBody>
      </p:sp>
      <p:cxnSp>
        <p:nvCxnSpPr>
          <p:cNvPr id="9" name="Straight Connector 8">
            <a:extLst>
              <a:ext uri="{FF2B5EF4-FFF2-40B4-BE49-F238E27FC236}">
                <a16:creationId xmlns:a16="http://schemas.microsoft.com/office/drawing/2014/main" id="{9D46E586-2F31-DB4B-9038-4BDD28695CC1}"/>
              </a:ext>
            </a:extLst>
          </p:cNvPr>
          <p:cNvCxnSpPr>
            <a:cxnSpLocks/>
          </p:cNvCxnSpPr>
          <p:nvPr/>
        </p:nvCxnSpPr>
        <p:spPr>
          <a:xfrm>
            <a:off x="6718570" y="1242685"/>
            <a:ext cx="0" cy="3824660"/>
          </a:xfrm>
          <a:prstGeom prst="line">
            <a:avLst/>
          </a:prstGeom>
          <a:ln w="19050">
            <a:solidFill>
              <a:srgbClr val="CBD6E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1ADCA7B-116A-6C43-9DDD-D973F2D3265A}"/>
              </a:ext>
            </a:extLst>
          </p:cNvPr>
          <p:cNvSpPr txBox="1"/>
          <p:nvPr/>
        </p:nvSpPr>
        <p:spPr>
          <a:xfrm>
            <a:off x="7066472" y="1039314"/>
            <a:ext cx="4999118" cy="4401205"/>
          </a:xfrm>
          <a:prstGeom prst="rect">
            <a:avLst/>
          </a:prstGeom>
          <a:noFill/>
        </p:spPr>
        <p:txBody>
          <a:bodyPr wrap="square" rtlCol="0">
            <a:spAutoFit/>
          </a:bodyPr>
          <a:lstStyle/>
          <a:p>
            <a:pPr marL="342900" indent="-342900">
              <a:buFont typeface="Arial" panose="020B0604020202020204" pitchFamily="34" charset="0"/>
              <a:buChar char="•"/>
            </a:pPr>
            <a:r>
              <a:rPr lang="en-US" sz="2800" dirty="0"/>
              <a:t>Questionable bruises and burns</a:t>
            </a:r>
          </a:p>
          <a:p>
            <a:pPr marL="342900" indent="-342900">
              <a:buFont typeface="Arial" panose="020B0604020202020204" pitchFamily="34" charset="0"/>
              <a:buChar char="•"/>
            </a:pPr>
            <a:r>
              <a:rPr lang="en-US" sz="2800" dirty="0"/>
              <a:t>Questionable fractures (in various stages of healing)</a:t>
            </a:r>
          </a:p>
          <a:p>
            <a:pPr marL="342900" indent="-342900">
              <a:buFont typeface="Arial" panose="020B0604020202020204" pitchFamily="34" charset="0"/>
              <a:buChar char="•"/>
            </a:pPr>
            <a:r>
              <a:rPr lang="en-US" sz="2800" dirty="0"/>
              <a:t>Questionable cuts and scrapes (to mouth, eyes, external genitalia)</a:t>
            </a:r>
          </a:p>
          <a:p>
            <a:pPr marL="342900" indent="-342900">
              <a:buFont typeface="Arial" panose="020B0604020202020204" pitchFamily="34" charset="0"/>
              <a:buChar char="•"/>
            </a:pPr>
            <a:r>
              <a:rPr lang="en-US" sz="2800" dirty="0"/>
              <a:t>Behavioral extremes</a:t>
            </a:r>
          </a:p>
          <a:p>
            <a:pPr marL="342900" indent="-342900">
              <a:buFont typeface="Arial" panose="020B0604020202020204" pitchFamily="34" charset="0"/>
              <a:buChar char="•"/>
            </a:pPr>
            <a:r>
              <a:rPr lang="en-US" sz="2800" dirty="0"/>
              <a:t>Wears inappropriate clothing for season to hide injuries</a:t>
            </a:r>
          </a:p>
        </p:txBody>
      </p:sp>
    </p:spTree>
    <p:extLst>
      <p:ext uri="{BB962C8B-B14F-4D97-AF65-F5344CB8AC3E}">
        <p14:creationId xmlns:p14="http://schemas.microsoft.com/office/powerpoint/2010/main" val="155634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8611879-257E-7C41-A42F-6C94625737E3}"/>
              </a:ext>
            </a:extLst>
          </p:cNvPr>
          <p:cNvSpPr/>
          <p:nvPr/>
        </p:nvSpPr>
        <p:spPr>
          <a:xfrm>
            <a:off x="6839265" y="0"/>
            <a:ext cx="5363182" cy="688217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4EA31E5-16E9-494D-9CD1-B54707D2D9ED}"/>
              </a:ext>
            </a:extLst>
          </p:cNvPr>
          <p:cNvSpPr/>
          <p:nvPr/>
        </p:nvSpPr>
        <p:spPr>
          <a:xfrm>
            <a:off x="726113" y="-24177"/>
            <a:ext cx="133165" cy="6882177"/>
          </a:xfrm>
          <a:prstGeom prst="rect">
            <a:avLst/>
          </a:prstGeom>
          <a:solidFill>
            <a:srgbClr val="CBD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1F7F8E-B842-4154-ACB3-CCFBBDB8EBCD}"/>
              </a:ext>
            </a:extLst>
          </p:cNvPr>
          <p:cNvSpPr/>
          <p:nvPr/>
        </p:nvSpPr>
        <p:spPr>
          <a:xfrm>
            <a:off x="233465" y="-13233"/>
            <a:ext cx="408562" cy="68712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8620653-C6F0-4D6C-9276-6A4AF3DF603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9763812" y="5979593"/>
            <a:ext cx="2054061" cy="539075"/>
          </a:xfrm>
          <a:prstGeom prst="rect">
            <a:avLst/>
          </a:prstGeom>
        </p:spPr>
      </p:pic>
      <p:cxnSp>
        <p:nvCxnSpPr>
          <p:cNvPr id="13" name="Straight Connector 12">
            <a:extLst>
              <a:ext uri="{FF2B5EF4-FFF2-40B4-BE49-F238E27FC236}">
                <a16:creationId xmlns:a16="http://schemas.microsoft.com/office/drawing/2014/main" id="{864EC806-327B-48F9-8502-0920C43ED6CD}"/>
              </a:ext>
            </a:extLst>
          </p:cNvPr>
          <p:cNvCxnSpPr>
            <a:cxnSpLocks/>
          </p:cNvCxnSpPr>
          <p:nvPr/>
        </p:nvCxnSpPr>
        <p:spPr>
          <a:xfrm flipH="1">
            <a:off x="859278" y="6343200"/>
            <a:ext cx="8706753" cy="0"/>
          </a:xfrm>
          <a:prstGeom prst="line">
            <a:avLst/>
          </a:prstGeom>
          <a:ln w="28575" cap="rnd">
            <a:solidFill>
              <a:schemeClr val="bg2">
                <a:lumMod val="5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9F68F68-7FB7-E741-B6D4-ED382E0C7FA9}"/>
              </a:ext>
            </a:extLst>
          </p:cNvPr>
          <p:cNvSpPr txBox="1"/>
          <p:nvPr/>
        </p:nvSpPr>
        <p:spPr>
          <a:xfrm>
            <a:off x="6801980" y="1771737"/>
            <a:ext cx="5363182" cy="2411942"/>
          </a:xfrm>
          <a:prstGeom prst="rect">
            <a:avLst/>
          </a:prstGeom>
          <a:noFill/>
        </p:spPr>
        <p:txBody>
          <a:bodyPr wrap="square" rtlCol="0">
            <a:spAutoFit/>
          </a:bodyPr>
          <a:lstStyle/>
          <a:p>
            <a:pPr algn="ctr">
              <a:lnSpc>
                <a:spcPct val="150000"/>
              </a:lnSpc>
            </a:pPr>
            <a:r>
              <a:rPr lang="en-US" sz="3500" b="1" dirty="0">
                <a:latin typeface="Century Gothic" panose="020B0502020202020204" pitchFamily="34" charset="0"/>
              </a:rPr>
              <a:t>Physical &amp; behavioral indicators of possible sexual abuse</a:t>
            </a:r>
          </a:p>
        </p:txBody>
      </p:sp>
      <p:cxnSp>
        <p:nvCxnSpPr>
          <p:cNvPr id="9" name="Straight Connector 8">
            <a:extLst>
              <a:ext uri="{FF2B5EF4-FFF2-40B4-BE49-F238E27FC236}">
                <a16:creationId xmlns:a16="http://schemas.microsoft.com/office/drawing/2014/main" id="{9D46E586-2F31-DB4B-9038-4BDD28695CC1}"/>
              </a:ext>
            </a:extLst>
          </p:cNvPr>
          <p:cNvCxnSpPr>
            <a:cxnSpLocks/>
          </p:cNvCxnSpPr>
          <p:nvPr/>
        </p:nvCxnSpPr>
        <p:spPr>
          <a:xfrm>
            <a:off x="6562928" y="1223229"/>
            <a:ext cx="0" cy="3824660"/>
          </a:xfrm>
          <a:prstGeom prst="line">
            <a:avLst/>
          </a:prstGeom>
          <a:ln w="19050">
            <a:solidFill>
              <a:srgbClr val="CBD6E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1ADCA7B-116A-6C43-9DDD-D973F2D3265A}"/>
              </a:ext>
            </a:extLst>
          </p:cNvPr>
          <p:cNvSpPr txBox="1"/>
          <p:nvPr/>
        </p:nvSpPr>
        <p:spPr>
          <a:xfrm>
            <a:off x="1125167" y="878406"/>
            <a:ext cx="4999118" cy="4401205"/>
          </a:xfrm>
          <a:prstGeom prst="rect">
            <a:avLst/>
          </a:prstGeom>
          <a:noFill/>
        </p:spPr>
        <p:txBody>
          <a:bodyPr wrap="square" rtlCol="0">
            <a:spAutoFit/>
          </a:bodyPr>
          <a:lstStyle/>
          <a:p>
            <a:pPr marL="342900" indent="-342900">
              <a:buFont typeface="Arial" panose="020B0604020202020204" pitchFamily="34" charset="0"/>
              <a:buChar char="•"/>
            </a:pPr>
            <a:r>
              <a:rPr lang="en-US" sz="2800" dirty="0"/>
              <a:t>Difficulty walking or sitting</a:t>
            </a:r>
          </a:p>
          <a:p>
            <a:pPr marL="342900" indent="-342900">
              <a:buFont typeface="Arial" panose="020B0604020202020204" pitchFamily="34" charset="0"/>
              <a:buChar char="•"/>
            </a:pPr>
            <a:r>
              <a:rPr lang="en-US" sz="2800" dirty="0"/>
              <a:t>Torn, stained, or bloody underwear/diaper</a:t>
            </a:r>
          </a:p>
          <a:p>
            <a:pPr marL="342900" indent="-342900">
              <a:buFont typeface="Arial" panose="020B0604020202020204" pitchFamily="34" charset="0"/>
              <a:buChar char="•"/>
            </a:pPr>
            <a:r>
              <a:rPr lang="en-US" sz="2800" dirty="0"/>
              <a:t>Massive weight change</a:t>
            </a:r>
          </a:p>
          <a:p>
            <a:pPr marL="342900" indent="-342900">
              <a:buFont typeface="Arial" panose="020B0604020202020204" pitchFamily="34" charset="0"/>
              <a:buChar char="•"/>
            </a:pPr>
            <a:r>
              <a:rPr lang="en-US" sz="2800" dirty="0"/>
              <a:t>Overly compliant, passive behavior aimed at maintaining a low profile</a:t>
            </a:r>
          </a:p>
          <a:p>
            <a:pPr marL="342900" indent="-342900">
              <a:buFont typeface="Arial" panose="020B0604020202020204" pitchFamily="34" charset="0"/>
              <a:buChar char="•"/>
            </a:pPr>
            <a:r>
              <a:rPr lang="en-US" sz="2800" dirty="0"/>
              <a:t>Hostility or aggression</a:t>
            </a:r>
          </a:p>
          <a:p>
            <a:pPr marL="342900" indent="-342900">
              <a:buFont typeface="Arial" panose="020B0604020202020204" pitchFamily="34" charset="0"/>
              <a:buChar char="•"/>
            </a:pPr>
            <a:r>
              <a:rPr lang="en-US" sz="2800" dirty="0"/>
              <a:t>Unusual sexual behavior or knowledge</a:t>
            </a:r>
          </a:p>
        </p:txBody>
      </p:sp>
    </p:spTree>
    <p:extLst>
      <p:ext uri="{BB962C8B-B14F-4D97-AF65-F5344CB8AC3E}">
        <p14:creationId xmlns:p14="http://schemas.microsoft.com/office/powerpoint/2010/main" val="2569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8611879-257E-7C41-A42F-6C94625737E3}"/>
              </a:ext>
            </a:extLst>
          </p:cNvPr>
          <p:cNvSpPr/>
          <p:nvPr/>
        </p:nvSpPr>
        <p:spPr>
          <a:xfrm>
            <a:off x="1062890" y="-24178"/>
            <a:ext cx="5363182" cy="688217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4EA31E5-16E9-494D-9CD1-B54707D2D9ED}"/>
              </a:ext>
            </a:extLst>
          </p:cNvPr>
          <p:cNvSpPr/>
          <p:nvPr/>
        </p:nvSpPr>
        <p:spPr>
          <a:xfrm>
            <a:off x="726113" y="-24177"/>
            <a:ext cx="133165" cy="6882177"/>
          </a:xfrm>
          <a:prstGeom prst="rect">
            <a:avLst/>
          </a:prstGeom>
          <a:solidFill>
            <a:srgbClr val="CBD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1F7F8E-B842-4154-ACB3-CCFBBDB8EBCD}"/>
              </a:ext>
            </a:extLst>
          </p:cNvPr>
          <p:cNvSpPr/>
          <p:nvPr/>
        </p:nvSpPr>
        <p:spPr>
          <a:xfrm>
            <a:off x="233465" y="-13233"/>
            <a:ext cx="408562" cy="68712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8620653-C6F0-4D6C-9276-6A4AF3DF603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9763812" y="5979593"/>
            <a:ext cx="2054061" cy="539075"/>
          </a:xfrm>
          <a:prstGeom prst="rect">
            <a:avLst/>
          </a:prstGeom>
        </p:spPr>
      </p:pic>
      <p:cxnSp>
        <p:nvCxnSpPr>
          <p:cNvPr id="13" name="Straight Connector 12">
            <a:extLst>
              <a:ext uri="{FF2B5EF4-FFF2-40B4-BE49-F238E27FC236}">
                <a16:creationId xmlns:a16="http://schemas.microsoft.com/office/drawing/2014/main" id="{864EC806-327B-48F9-8502-0920C43ED6CD}"/>
              </a:ext>
            </a:extLst>
          </p:cNvPr>
          <p:cNvCxnSpPr>
            <a:cxnSpLocks/>
          </p:cNvCxnSpPr>
          <p:nvPr/>
        </p:nvCxnSpPr>
        <p:spPr>
          <a:xfrm flipH="1">
            <a:off x="859278" y="6343200"/>
            <a:ext cx="8706753" cy="0"/>
          </a:xfrm>
          <a:prstGeom prst="line">
            <a:avLst/>
          </a:prstGeom>
          <a:ln w="28575" cap="rnd">
            <a:solidFill>
              <a:schemeClr val="bg2">
                <a:lumMod val="5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9F68F68-7FB7-E741-B6D4-ED382E0C7FA9}"/>
              </a:ext>
            </a:extLst>
          </p:cNvPr>
          <p:cNvSpPr txBox="1"/>
          <p:nvPr/>
        </p:nvSpPr>
        <p:spPr>
          <a:xfrm>
            <a:off x="1062890" y="1949044"/>
            <a:ext cx="5363182" cy="2411942"/>
          </a:xfrm>
          <a:prstGeom prst="rect">
            <a:avLst/>
          </a:prstGeom>
          <a:noFill/>
        </p:spPr>
        <p:txBody>
          <a:bodyPr wrap="square" rtlCol="0">
            <a:spAutoFit/>
          </a:bodyPr>
          <a:lstStyle/>
          <a:p>
            <a:pPr algn="ctr">
              <a:lnSpc>
                <a:spcPct val="150000"/>
              </a:lnSpc>
            </a:pPr>
            <a:r>
              <a:rPr lang="en-US" sz="3500" b="1" dirty="0">
                <a:latin typeface="Century Gothic" panose="020B0502020202020204" pitchFamily="34" charset="0"/>
              </a:rPr>
              <a:t>Physical &amp; behavioral indicators of possible child neglect</a:t>
            </a:r>
          </a:p>
        </p:txBody>
      </p:sp>
      <p:cxnSp>
        <p:nvCxnSpPr>
          <p:cNvPr id="9" name="Straight Connector 8">
            <a:extLst>
              <a:ext uri="{FF2B5EF4-FFF2-40B4-BE49-F238E27FC236}">
                <a16:creationId xmlns:a16="http://schemas.microsoft.com/office/drawing/2014/main" id="{9D46E586-2F31-DB4B-9038-4BDD28695CC1}"/>
              </a:ext>
            </a:extLst>
          </p:cNvPr>
          <p:cNvCxnSpPr>
            <a:cxnSpLocks/>
          </p:cNvCxnSpPr>
          <p:nvPr/>
        </p:nvCxnSpPr>
        <p:spPr>
          <a:xfrm>
            <a:off x="6718570" y="1242685"/>
            <a:ext cx="0" cy="3824660"/>
          </a:xfrm>
          <a:prstGeom prst="line">
            <a:avLst/>
          </a:prstGeom>
          <a:ln w="19050">
            <a:solidFill>
              <a:srgbClr val="CBD6E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1ADCA7B-116A-6C43-9DDD-D973F2D3265A}"/>
              </a:ext>
            </a:extLst>
          </p:cNvPr>
          <p:cNvSpPr txBox="1"/>
          <p:nvPr/>
        </p:nvSpPr>
        <p:spPr>
          <a:xfrm>
            <a:off x="7066472" y="743465"/>
            <a:ext cx="4999118" cy="4832092"/>
          </a:xfrm>
          <a:prstGeom prst="rect">
            <a:avLst/>
          </a:prstGeom>
          <a:noFill/>
        </p:spPr>
        <p:txBody>
          <a:bodyPr wrap="square" rtlCol="0">
            <a:spAutoFit/>
          </a:bodyPr>
          <a:lstStyle/>
          <a:p>
            <a:pPr marL="342900" indent="-342900">
              <a:buFont typeface="Arial" panose="020B0604020202020204" pitchFamily="34" charset="0"/>
              <a:buChar char="•"/>
            </a:pPr>
            <a:r>
              <a:rPr lang="en-US" sz="2800" dirty="0"/>
              <a:t>Consistent hunger, poor hygiene, inappropriate clothing</a:t>
            </a:r>
          </a:p>
          <a:p>
            <a:pPr marL="342900" indent="-342900">
              <a:buFont typeface="Arial" panose="020B0604020202020204" pitchFamily="34" charset="0"/>
              <a:buChar char="•"/>
            </a:pPr>
            <a:r>
              <a:rPr lang="en-US" sz="2800" dirty="0"/>
              <a:t>Consistent lack of supervision</a:t>
            </a:r>
          </a:p>
          <a:p>
            <a:pPr marL="342900" indent="-342900">
              <a:buFont typeface="Arial" panose="020B0604020202020204" pitchFamily="34" charset="0"/>
              <a:buChar char="•"/>
            </a:pPr>
            <a:r>
              <a:rPr lang="en-US" sz="2800" dirty="0"/>
              <a:t>Unattended physical or health problems</a:t>
            </a:r>
          </a:p>
          <a:p>
            <a:pPr marL="342900" indent="-342900">
              <a:buFont typeface="Arial" panose="020B0604020202020204" pitchFamily="34" charset="0"/>
              <a:buChar char="•"/>
            </a:pPr>
            <a:r>
              <a:rPr lang="en-US" sz="2800" dirty="0"/>
              <a:t>Begging or stealing food</a:t>
            </a:r>
          </a:p>
          <a:p>
            <a:pPr marL="342900" indent="-342900">
              <a:buFont typeface="Arial" panose="020B0604020202020204" pitchFamily="34" charset="0"/>
              <a:buChar char="•"/>
            </a:pPr>
            <a:r>
              <a:rPr lang="en-US" sz="2800" dirty="0"/>
              <a:t>Constant fatigue or falling asleep</a:t>
            </a:r>
          </a:p>
          <a:p>
            <a:pPr marL="342900" indent="-342900">
              <a:buFont typeface="Arial" panose="020B0604020202020204" pitchFamily="34" charset="0"/>
              <a:buChar char="•"/>
            </a:pPr>
            <a:r>
              <a:rPr lang="en-US" sz="2800" dirty="0"/>
              <a:t>Frequently absent</a:t>
            </a:r>
          </a:p>
          <a:p>
            <a:pPr marL="342900" indent="-342900">
              <a:buFont typeface="Arial" panose="020B0604020202020204" pitchFamily="34" charset="0"/>
              <a:buChar char="•"/>
            </a:pPr>
            <a:r>
              <a:rPr lang="en-US" sz="2800" dirty="0"/>
              <a:t>Self destructive</a:t>
            </a:r>
          </a:p>
        </p:txBody>
      </p:sp>
    </p:spTree>
    <p:extLst>
      <p:ext uri="{BB962C8B-B14F-4D97-AF65-F5344CB8AC3E}">
        <p14:creationId xmlns:p14="http://schemas.microsoft.com/office/powerpoint/2010/main" val="50575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8611879-257E-7C41-A42F-6C94625737E3}"/>
              </a:ext>
            </a:extLst>
          </p:cNvPr>
          <p:cNvSpPr/>
          <p:nvPr/>
        </p:nvSpPr>
        <p:spPr>
          <a:xfrm>
            <a:off x="6828818" y="-24178"/>
            <a:ext cx="5363182" cy="688217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4EA31E5-16E9-494D-9CD1-B54707D2D9ED}"/>
              </a:ext>
            </a:extLst>
          </p:cNvPr>
          <p:cNvSpPr/>
          <p:nvPr/>
        </p:nvSpPr>
        <p:spPr>
          <a:xfrm>
            <a:off x="726113" y="-24177"/>
            <a:ext cx="133165" cy="6882177"/>
          </a:xfrm>
          <a:prstGeom prst="rect">
            <a:avLst/>
          </a:prstGeom>
          <a:solidFill>
            <a:srgbClr val="CBD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1F7F8E-B842-4154-ACB3-CCFBBDB8EBCD}"/>
              </a:ext>
            </a:extLst>
          </p:cNvPr>
          <p:cNvSpPr/>
          <p:nvPr/>
        </p:nvSpPr>
        <p:spPr>
          <a:xfrm>
            <a:off x="233465" y="-13233"/>
            <a:ext cx="408562" cy="68712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8620653-C6F0-4D6C-9276-6A4AF3DF603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9763812" y="5979593"/>
            <a:ext cx="2054061" cy="539075"/>
          </a:xfrm>
          <a:prstGeom prst="rect">
            <a:avLst/>
          </a:prstGeom>
        </p:spPr>
      </p:pic>
      <p:cxnSp>
        <p:nvCxnSpPr>
          <p:cNvPr id="13" name="Straight Connector 12">
            <a:extLst>
              <a:ext uri="{FF2B5EF4-FFF2-40B4-BE49-F238E27FC236}">
                <a16:creationId xmlns:a16="http://schemas.microsoft.com/office/drawing/2014/main" id="{864EC806-327B-48F9-8502-0920C43ED6CD}"/>
              </a:ext>
            </a:extLst>
          </p:cNvPr>
          <p:cNvCxnSpPr>
            <a:cxnSpLocks/>
          </p:cNvCxnSpPr>
          <p:nvPr/>
        </p:nvCxnSpPr>
        <p:spPr>
          <a:xfrm flipH="1">
            <a:off x="859278" y="6343200"/>
            <a:ext cx="8706753" cy="0"/>
          </a:xfrm>
          <a:prstGeom prst="line">
            <a:avLst/>
          </a:prstGeom>
          <a:ln w="28575" cap="rnd">
            <a:solidFill>
              <a:schemeClr val="bg2">
                <a:lumMod val="5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9F68F68-7FB7-E741-B6D4-ED382E0C7FA9}"/>
              </a:ext>
            </a:extLst>
          </p:cNvPr>
          <p:cNvSpPr txBox="1"/>
          <p:nvPr/>
        </p:nvSpPr>
        <p:spPr>
          <a:xfrm>
            <a:off x="6801980" y="1771737"/>
            <a:ext cx="5363182" cy="2411942"/>
          </a:xfrm>
          <a:prstGeom prst="rect">
            <a:avLst/>
          </a:prstGeom>
          <a:noFill/>
        </p:spPr>
        <p:txBody>
          <a:bodyPr wrap="square" rtlCol="0">
            <a:spAutoFit/>
          </a:bodyPr>
          <a:lstStyle/>
          <a:p>
            <a:pPr algn="ctr">
              <a:lnSpc>
                <a:spcPct val="150000"/>
              </a:lnSpc>
            </a:pPr>
            <a:r>
              <a:rPr lang="en-US" sz="3500" b="1" dirty="0">
                <a:latin typeface="Century Gothic" panose="020B0502020202020204" pitchFamily="34" charset="0"/>
              </a:rPr>
              <a:t>Physical &amp; behavioral indicators of possible emotional abuse</a:t>
            </a:r>
          </a:p>
        </p:txBody>
      </p:sp>
      <p:cxnSp>
        <p:nvCxnSpPr>
          <p:cNvPr id="9" name="Straight Connector 8">
            <a:extLst>
              <a:ext uri="{FF2B5EF4-FFF2-40B4-BE49-F238E27FC236}">
                <a16:creationId xmlns:a16="http://schemas.microsoft.com/office/drawing/2014/main" id="{9D46E586-2F31-DB4B-9038-4BDD28695CC1}"/>
              </a:ext>
            </a:extLst>
          </p:cNvPr>
          <p:cNvCxnSpPr>
            <a:cxnSpLocks/>
          </p:cNvCxnSpPr>
          <p:nvPr/>
        </p:nvCxnSpPr>
        <p:spPr>
          <a:xfrm>
            <a:off x="6562928" y="1223229"/>
            <a:ext cx="0" cy="3824660"/>
          </a:xfrm>
          <a:prstGeom prst="line">
            <a:avLst/>
          </a:prstGeom>
          <a:ln w="19050">
            <a:solidFill>
              <a:srgbClr val="CBD6E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1ADCA7B-116A-6C43-9DDD-D973F2D3265A}"/>
              </a:ext>
            </a:extLst>
          </p:cNvPr>
          <p:cNvSpPr txBox="1"/>
          <p:nvPr/>
        </p:nvSpPr>
        <p:spPr>
          <a:xfrm>
            <a:off x="1125167" y="1000736"/>
            <a:ext cx="4999118" cy="4401205"/>
          </a:xfrm>
          <a:prstGeom prst="rect">
            <a:avLst/>
          </a:prstGeom>
          <a:noFill/>
        </p:spPr>
        <p:txBody>
          <a:bodyPr wrap="square" rtlCol="0">
            <a:spAutoFit/>
          </a:bodyPr>
          <a:lstStyle/>
          <a:p>
            <a:pPr marL="342900" indent="-342900">
              <a:buFont typeface="Arial" panose="020B0604020202020204" pitchFamily="34" charset="0"/>
              <a:buChar char="•"/>
            </a:pPr>
            <a:r>
              <a:rPr lang="en-US" sz="2800" dirty="0"/>
              <a:t>Lags in physical development</a:t>
            </a:r>
          </a:p>
          <a:p>
            <a:pPr marL="342900" indent="-342900">
              <a:buFont typeface="Arial" panose="020B0604020202020204" pitchFamily="34" charset="0"/>
              <a:buChar char="•"/>
            </a:pPr>
            <a:r>
              <a:rPr lang="en-US" sz="2800" dirty="0"/>
              <a:t>Failure to thrive</a:t>
            </a:r>
          </a:p>
          <a:p>
            <a:pPr marL="342900" indent="-342900">
              <a:buFont typeface="Arial" panose="020B0604020202020204" pitchFamily="34" charset="0"/>
              <a:buChar char="•"/>
            </a:pPr>
            <a:r>
              <a:rPr lang="en-US" sz="2800" dirty="0"/>
              <a:t>Behavior extremes; compliant, passive, aggressive, demanding, etc. </a:t>
            </a:r>
          </a:p>
          <a:p>
            <a:pPr marL="342900" indent="-342900">
              <a:buFont typeface="Arial" panose="020B0604020202020204" pitchFamily="34" charset="0"/>
              <a:buChar char="•"/>
            </a:pPr>
            <a:r>
              <a:rPr lang="en-US" sz="2800" dirty="0"/>
              <a:t>Overly adaptive behavior: “Parents” other children inappropriately</a:t>
            </a:r>
          </a:p>
          <a:p>
            <a:pPr marL="342900" indent="-342900">
              <a:buFont typeface="Arial" panose="020B0604020202020204" pitchFamily="34" charset="0"/>
              <a:buChar char="•"/>
            </a:pPr>
            <a:r>
              <a:rPr lang="en-US" sz="2800" dirty="0"/>
              <a:t>Self-destructive, attempted suicide</a:t>
            </a:r>
          </a:p>
        </p:txBody>
      </p:sp>
    </p:spTree>
    <p:extLst>
      <p:ext uri="{BB962C8B-B14F-4D97-AF65-F5344CB8AC3E}">
        <p14:creationId xmlns:p14="http://schemas.microsoft.com/office/powerpoint/2010/main" val="2718086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1BD1E7-2D18-EC42-8651-07A2416379F4}"/>
              </a:ext>
            </a:extLst>
          </p:cNvPr>
          <p:cNvSpPr/>
          <p:nvPr/>
        </p:nvSpPr>
        <p:spPr>
          <a:xfrm>
            <a:off x="0" y="885349"/>
            <a:ext cx="12192000" cy="119887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4EA31E5-16E9-494D-9CD1-B54707D2D9ED}"/>
              </a:ext>
            </a:extLst>
          </p:cNvPr>
          <p:cNvSpPr/>
          <p:nvPr/>
        </p:nvSpPr>
        <p:spPr>
          <a:xfrm>
            <a:off x="726113" y="-24177"/>
            <a:ext cx="133165" cy="6882177"/>
          </a:xfrm>
          <a:prstGeom prst="rect">
            <a:avLst/>
          </a:prstGeom>
          <a:solidFill>
            <a:srgbClr val="CBD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1F7F8E-B842-4154-ACB3-CCFBBDB8EBCD}"/>
              </a:ext>
            </a:extLst>
          </p:cNvPr>
          <p:cNvSpPr/>
          <p:nvPr/>
        </p:nvSpPr>
        <p:spPr>
          <a:xfrm>
            <a:off x="233465" y="-13233"/>
            <a:ext cx="408562" cy="68712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8620653-C6F0-4D6C-9276-6A4AF3DF603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9763812" y="5979593"/>
            <a:ext cx="2054061" cy="539075"/>
          </a:xfrm>
          <a:prstGeom prst="rect">
            <a:avLst/>
          </a:prstGeom>
        </p:spPr>
      </p:pic>
      <p:cxnSp>
        <p:nvCxnSpPr>
          <p:cNvPr id="13" name="Straight Connector 12">
            <a:extLst>
              <a:ext uri="{FF2B5EF4-FFF2-40B4-BE49-F238E27FC236}">
                <a16:creationId xmlns:a16="http://schemas.microsoft.com/office/drawing/2014/main" id="{864EC806-327B-48F9-8502-0920C43ED6CD}"/>
              </a:ext>
            </a:extLst>
          </p:cNvPr>
          <p:cNvCxnSpPr>
            <a:cxnSpLocks/>
          </p:cNvCxnSpPr>
          <p:nvPr/>
        </p:nvCxnSpPr>
        <p:spPr>
          <a:xfrm flipH="1">
            <a:off x="859278" y="6343200"/>
            <a:ext cx="8706753" cy="0"/>
          </a:xfrm>
          <a:prstGeom prst="line">
            <a:avLst/>
          </a:prstGeom>
          <a:ln w="28575" cap="rnd">
            <a:solidFill>
              <a:schemeClr val="bg2">
                <a:lumMod val="5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9F68F68-7FB7-E741-B6D4-ED382E0C7FA9}"/>
              </a:ext>
            </a:extLst>
          </p:cNvPr>
          <p:cNvSpPr txBox="1"/>
          <p:nvPr/>
        </p:nvSpPr>
        <p:spPr>
          <a:xfrm>
            <a:off x="1614926" y="992787"/>
            <a:ext cx="8962147" cy="977062"/>
          </a:xfrm>
          <a:prstGeom prst="rect">
            <a:avLst/>
          </a:prstGeom>
          <a:noFill/>
        </p:spPr>
        <p:txBody>
          <a:bodyPr wrap="square" rtlCol="0">
            <a:spAutoFit/>
          </a:bodyPr>
          <a:lstStyle/>
          <a:p>
            <a:pPr algn="ctr">
              <a:lnSpc>
                <a:spcPct val="150000"/>
              </a:lnSpc>
            </a:pPr>
            <a:r>
              <a:rPr lang="en-US" sz="4400" b="1" dirty="0">
                <a:latin typeface="Century Gothic" panose="020B0502020202020204" pitchFamily="34" charset="0"/>
              </a:rPr>
              <a:t>Mandate to Report</a:t>
            </a:r>
          </a:p>
        </p:txBody>
      </p:sp>
      <p:cxnSp>
        <p:nvCxnSpPr>
          <p:cNvPr id="10" name="Straight Connector 9">
            <a:extLst>
              <a:ext uri="{FF2B5EF4-FFF2-40B4-BE49-F238E27FC236}">
                <a16:creationId xmlns:a16="http://schemas.microsoft.com/office/drawing/2014/main" id="{ABFC70A0-B967-AC45-B8A4-7CEF63C1594F}"/>
              </a:ext>
            </a:extLst>
          </p:cNvPr>
          <p:cNvCxnSpPr>
            <a:cxnSpLocks/>
          </p:cNvCxnSpPr>
          <p:nvPr/>
        </p:nvCxnSpPr>
        <p:spPr>
          <a:xfrm>
            <a:off x="2321506" y="4948461"/>
            <a:ext cx="7966710" cy="0"/>
          </a:xfrm>
          <a:prstGeom prst="line">
            <a:avLst/>
          </a:prstGeom>
          <a:ln w="19050">
            <a:solidFill>
              <a:srgbClr val="CBD6E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FAB79D7-2ED8-E745-83B0-2492440DBDB1}"/>
              </a:ext>
            </a:extLst>
          </p:cNvPr>
          <p:cNvSpPr txBox="1"/>
          <p:nvPr/>
        </p:nvSpPr>
        <p:spPr>
          <a:xfrm>
            <a:off x="2819158" y="3853751"/>
            <a:ext cx="6553684" cy="584775"/>
          </a:xfrm>
          <a:prstGeom prst="rect">
            <a:avLst/>
          </a:prstGeom>
          <a:noFill/>
        </p:spPr>
        <p:txBody>
          <a:bodyPr wrap="square" rtlCol="0">
            <a:spAutoFit/>
          </a:bodyPr>
          <a:lstStyle/>
          <a:p>
            <a:pPr algn="ctr"/>
            <a:r>
              <a:rPr lang="en-US" sz="3200" b="1" dirty="0"/>
              <a:t>All About Reporting</a:t>
            </a:r>
          </a:p>
        </p:txBody>
      </p:sp>
      <p:cxnSp>
        <p:nvCxnSpPr>
          <p:cNvPr id="11" name="Straight Connector 10">
            <a:extLst>
              <a:ext uri="{FF2B5EF4-FFF2-40B4-BE49-F238E27FC236}">
                <a16:creationId xmlns:a16="http://schemas.microsoft.com/office/drawing/2014/main" id="{BC3E20FE-CF20-AF49-9139-9499672FDFF9}"/>
              </a:ext>
            </a:extLst>
          </p:cNvPr>
          <p:cNvCxnSpPr>
            <a:cxnSpLocks/>
          </p:cNvCxnSpPr>
          <p:nvPr/>
        </p:nvCxnSpPr>
        <p:spPr>
          <a:xfrm>
            <a:off x="2379203" y="3429000"/>
            <a:ext cx="7966710" cy="0"/>
          </a:xfrm>
          <a:prstGeom prst="line">
            <a:avLst/>
          </a:prstGeom>
          <a:ln w="19050">
            <a:solidFill>
              <a:srgbClr val="CBD6E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683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4EA31E5-16E9-494D-9CD1-B54707D2D9ED}"/>
              </a:ext>
            </a:extLst>
          </p:cNvPr>
          <p:cNvSpPr/>
          <p:nvPr/>
        </p:nvSpPr>
        <p:spPr>
          <a:xfrm>
            <a:off x="726113" y="-24177"/>
            <a:ext cx="133165" cy="6882177"/>
          </a:xfrm>
          <a:prstGeom prst="rect">
            <a:avLst/>
          </a:prstGeom>
          <a:solidFill>
            <a:srgbClr val="CBD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1F7F8E-B842-4154-ACB3-CCFBBDB8EBCD}"/>
              </a:ext>
            </a:extLst>
          </p:cNvPr>
          <p:cNvSpPr/>
          <p:nvPr/>
        </p:nvSpPr>
        <p:spPr>
          <a:xfrm>
            <a:off x="233465" y="-13233"/>
            <a:ext cx="408562" cy="68712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8620653-C6F0-4D6C-9276-6A4AF3DF603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9763812" y="5979593"/>
            <a:ext cx="2054061" cy="539075"/>
          </a:xfrm>
          <a:prstGeom prst="rect">
            <a:avLst/>
          </a:prstGeom>
        </p:spPr>
      </p:pic>
      <p:cxnSp>
        <p:nvCxnSpPr>
          <p:cNvPr id="13" name="Straight Connector 12">
            <a:extLst>
              <a:ext uri="{FF2B5EF4-FFF2-40B4-BE49-F238E27FC236}">
                <a16:creationId xmlns:a16="http://schemas.microsoft.com/office/drawing/2014/main" id="{864EC806-327B-48F9-8502-0920C43ED6CD}"/>
              </a:ext>
            </a:extLst>
          </p:cNvPr>
          <p:cNvCxnSpPr>
            <a:cxnSpLocks/>
          </p:cNvCxnSpPr>
          <p:nvPr/>
        </p:nvCxnSpPr>
        <p:spPr>
          <a:xfrm flipH="1">
            <a:off x="859278" y="6343200"/>
            <a:ext cx="8706753" cy="0"/>
          </a:xfrm>
          <a:prstGeom prst="line">
            <a:avLst/>
          </a:prstGeom>
          <a:ln w="28575" cap="rnd">
            <a:solidFill>
              <a:schemeClr val="bg2">
                <a:lumMod val="5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9F68F68-7FB7-E741-B6D4-ED382E0C7FA9}"/>
              </a:ext>
            </a:extLst>
          </p:cNvPr>
          <p:cNvSpPr txBox="1"/>
          <p:nvPr/>
        </p:nvSpPr>
        <p:spPr>
          <a:xfrm>
            <a:off x="1351272" y="367748"/>
            <a:ext cx="10840728" cy="816249"/>
          </a:xfrm>
          <a:prstGeom prst="rect">
            <a:avLst/>
          </a:prstGeom>
          <a:noFill/>
        </p:spPr>
        <p:txBody>
          <a:bodyPr wrap="square" rtlCol="0">
            <a:spAutoFit/>
          </a:bodyPr>
          <a:lstStyle/>
          <a:p>
            <a:pPr algn="ctr">
              <a:lnSpc>
                <a:spcPct val="150000"/>
              </a:lnSpc>
            </a:pPr>
            <a:r>
              <a:rPr lang="en-US" sz="3600" b="1" dirty="0">
                <a:latin typeface="Century Gothic" panose="020B0502020202020204" pitchFamily="34" charset="0"/>
              </a:rPr>
              <a:t>Who Must Report</a:t>
            </a:r>
          </a:p>
        </p:txBody>
      </p:sp>
      <p:cxnSp>
        <p:nvCxnSpPr>
          <p:cNvPr id="9" name="Straight Connector 8">
            <a:extLst>
              <a:ext uri="{FF2B5EF4-FFF2-40B4-BE49-F238E27FC236}">
                <a16:creationId xmlns:a16="http://schemas.microsoft.com/office/drawing/2014/main" id="{9D46E586-2F31-DB4B-9038-4BDD28695CC1}"/>
              </a:ext>
            </a:extLst>
          </p:cNvPr>
          <p:cNvCxnSpPr>
            <a:cxnSpLocks/>
          </p:cNvCxnSpPr>
          <p:nvPr/>
        </p:nvCxnSpPr>
        <p:spPr>
          <a:xfrm>
            <a:off x="2706282" y="1821152"/>
            <a:ext cx="7966710" cy="0"/>
          </a:xfrm>
          <a:prstGeom prst="line">
            <a:avLst/>
          </a:prstGeom>
          <a:ln w="19050">
            <a:solidFill>
              <a:srgbClr val="CBD6E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8F8711F-3AC2-8449-BC40-A5DAA5352DF4}"/>
              </a:ext>
            </a:extLst>
          </p:cNvPr>
          <p:cNvSpPr txBox="1"/>
          <p:nvPr/>
        </p:nvSpPr>
        <p:spPr>
          <a:xfrm>
            <a:off x="3813243" y="1159653"/>
            <a:ext cx="5752788" cy="492443"/>
          </a:xfrm>
          <a:prstGeom prst="rect">
            <a:avLst/>
          </a:prstGeom>
          <a:noFill/>
        </p:spPr>
        <p:txBody>
          <a:bodyPr wrap="square" rtlCol="0">
            <a:spAutoFit/>
          </a:bodyPr>
          <a:lstStyle/>
          <a:p>
            <a:pPr algn="ctr"/>
            <a:r>
              <a:rPr lang="en-US" altLang="en-US" sz="2600" dirty="0">
                <a:latin typeface="Arial" panose="020B0604020202020204" pitchFamily="34" charset="0"/>
                <a:cs typeface="Arial" panose="020B0604020202020204" pitchFamily="34" charset="0"/>
              </a:rPr>
              <a:t>WV Code §49-2-803</a:t>
            </a:r>
            <a:endParaRPr lang="en-US" sz="2600" dirty="0"/>
          </a:p>
        </p:txBody>
      </p:sp>
      <p:sp>
        <p:nvSpPr>
          <p:cNvPr id="4" name="TextBox 3">
            <a:extLst>
              <a:ext uri="{FF2B5EF4-FFF2-40B4-BE49-F238E27FC236}">
                <a16:creationId xmlns:a16="http://schemas.microsoft.com/office/drawing/2014/main" id="{F3879B7C-A80E-7D49-894E-9209E16736A2}"/>
              </a:ext>
            </a:extLst>
          </p:cNvPr>
          <p:cNvSpPr txBox="1"/>
          <p:nvPr/>
        </p:nvSpPr>
        <p:spPr>
          <a:xfrm>
            <a:off x="1351272" y="2086170"/>
            <a:ext cx="5263537"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School teachers and other school personnel</a:t>
            </a:r>
          </a:p>
          <a:p>
            <a:pPr marL="285750" indent="-285750">
              <a:buFont typeface="Arial" panose="020B0604020202020204" pitchFamily="34" charset="0"/>
              <a:buChar char="•"/>
            </a:pPr>
            <a:r>
              <a:rPr lang="en-US" sz="2400" dirty="0"/>
              <a:t>Social service workers</a:t>
            </a:r>
          </a:p>
          <a:p>
            <a:pPr marL="285750" indent="-285750">
              <a:buFont typeface="Arial" panose="020B0604020202020204" pitchFamily="34" charset="0"/>
              <a:buChar char="•"/>
            </a:pPr>
            <a:r>
              <a:rPr lang="en-US" sz="2400" dirty="0"/>
              <a:t>Childcare or foster care workers</a:t>
            </a:r>
          </a:p>
          <a:p>
            <a:pPr marL="285750" indent="-285750">
              <a:buFont typeface="Arial" panose="020B0604020202020204" pitchFamily="34" charset="0"/>
              <a:buChar char="•"/>
            </a:pPr>
            <a:r>
              <a:rPr lang="en-US" sz="2400" dirty="0"/>
              <a:t>Medical, dental, or mental health professionals</a:t>
            </a:r>
          </a:p>
          <a:p>
            <a:pPr marL="285750" indent="-285750">
              <a:buFont typeface="Arial" panose="020B0604020202020204" pitchFamily="34" charset="0"/>
              <a:buChar char="•"/>
            </a:pPr>
            <a:r>
              <a:rPr lang="en-US" sz="2400" dirty="0"/>
              <a:t>Emergency medical services personnel</a:t>
            </a:r>
          </a:p>
          <a:p>
            <a:pPr marL="285750" indent="-285750">
              <a:buFont typeface="Arial" panose="020B0604020202020204" pitchFamily="34" charset="0"/>
              <a:buChar char="•"/>
            </a:pPr>
            <a:r>
              <a:rPr lang="en-US" sz="2400" dirty="0"/>
              <a:t>Law enforcement officials</a:t>
            </a:r>
          </a:p>
          <a:p>
            <a:pPr marL="285750" indent="-285750">
              <a:buFont typeface="Arial" panose="020B0604020202020204" pitchFamily="34" charset="0"/>
              <a:buChar char="•"/>
            </a:pPr>
            <a:r>
              <a:rPr lang="en-US" sz="2400" dirty="0"/>
              <a:t>Circuit court judges, family court judges, or magistrates</a:t>
            </a:r>
          </a:p>
          <a:p>
            <a:pPr marL="285750" indent="-285750">
              <a:buFont typeface="Arial" panose="020B0604020202020204" pitchFamily="34" charset="0"/>
              <a:buChar char="•"/>
            </a:pPr>
            <a:r>
              <a:rPr lang="en-US" sz="2400" dirty="0"/>
              <a:t>Humane officers</a:t>
            </a:r>
          </a:p>
          <a:p>
            <a:pPr marL="285750" indent="-285750">
              <a:buFont typeface="Arial" panose="020B0604020202020204" pitchFamily="34" charset="0"/>
              <a:buChar char="•"/>
            </a:pPr>
            <a:endParaRPr lang="en-US" sz="2400" dirty="0"/>
          </a:p>
        </p:txBody>
      </p:sp>
      <p:sp>
        <p:nvSpPr>
          <p:cNvPr id="12" name="TextBox 11">
            <a:extLst>
              <a:ext uri="{FF2B5EF4-FFF2-40B4-BE49-F238E27FC236}">
                <a16:creationId xmlns:a16="http://schemas.microsoft.com/office/drawing/2014/main" id="{022BA34C-B45B-5948-897A-73D2F23A50A4}"/>
              </a:ext>
            </a:extLst>
          </p:cNvPr>
          <p:cNvSpPr txBox="1"/>
          <p:nvPr/>
        </p:nvSpPr>
        <p:spPr>
          <a:xfrm>
            <a:off x="6554336" y="2086170"/>
            <a:ext cx="5263537"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Member of the clergy</a:t>
            </a:r>
          </a:p>
          <a:p>
            <a:pPr marL="285750" indent="-285750">
              <a:buFont typeface="Arial" panose="020B0604020202020204" pitchFamily="34" charset="0"/>
              <a:buChar char="•"/>
            </a:pPr>
            <a:r>
              <a:rPr lang="en-US" sz="2400" dirty="0"/>
              <a:t>Christian Science practitioners</a:t>
            </a:r>
          </a:p>
          <a:p>
            <a:pPr marL="285750" indent="-285750">
              <a:buFont typeface="Arial" panose="020B0604020202020204" pitchFamily="34" charset="0"/>
              <a:buChar char="•"/>
            </a:pPr>
            <a:r>
              <a:rPr lang="en-US" sz="2400" dirty="0"/>
              <a:t>Religious healers</a:t>
            </a:r>
          </a:p>
          <a:p>
            <a:pPr marL="285750" indent="-285750">
              <a:buFont typeface="Arial" panose="020B0604020202020204" pitchFamily="34" charset="0"/>
              <a:buChar char="•"/>
            </a:pPr>
            <a:r>
              <a:rPr lang="en-US" sz="2400" dirty="0"/>
              <a:t>Youth camp administrator or counselor</a:t>
            </a:r>
          </a:p>
          <a:p>
            <a:pPr marL="285750" indent="-285750">
              <a:buFont typeface="Arial" panose="020B0604020202020204" pitchFamily="34" charset="0"/>
              <a:buChar char="•"/>
            </a:pPr>
            <a:r>
              <a:rPr lang="en-US" sz="2400" dirty="0"/>
              <a:t>Employee, coach, or volunteer of an entity that provides organized activities for children</a:t>
            </a:r>
          </a:p>
          <a:p>
            <a:pPr marL="285750" indent="-285750">
              <a:buFont typeface="Arial" panose="020B0604020202020204" pitchFamily="34" charset="0"/>
              <a:buChar char="•"/>
            </a:pPr>
            <a:r>
              <a:rPr lang="en-US" sz="2400" dirty="0"/>
              <a:t>Commercial film or photographic print processor</a:t>
            </a:r>
          </a:p>
        </p:txBody>
      </p:sp>
    </p:spTree>
    <p:extLst>
      <p:ext uri="{BB962C8B-B14F-4D97-AF65-F5344CB8AC3E}">
        <p14:creationId xmlns:p14="http://schemas.microsoft.com/office/powerpoint/2010/main" val="292621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4EA31E5-16E9-494D-9CD1-B54707D2D9ED}"/>
              </a:ext>
            </a:extLst>
          </p:cNvPr>
          <p:cNvSpPr/>
          <p:nvPr/>
        </p:nvSpPr>
        <p:spPr>
          <a:xfrm>
            <a:off x="726113" y="-24177"/>
            <a:ext cx="133165" cy="6882177"/>
          </a:xfrm>
          <a:prstGeom prst="rect">
            <a:avLst/>
          </a:prstGeom>
          <a:solidFill>
            <a:srgbClr val="CBD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1F7F8E-B842-4154-ACB3-CCFBBDB8EBCD}"/>
              </a:ext>
            </a:extLst>
          </p:cNvPr>
          <p:cNvSpPr/>
          <p:nvPr/>
        </p:nvSpPr>
        <p:spPr>
          <a:xfrm>
            <a:off x="233465" y="-13233"/>
            <a:ext cx="408562" cy="68712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8620653-C6F0-4D6C-9276-6A4AF3DF603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9763812" y="5979593"/>
            <a:ext cx="2054061" cy="539075"/>
          </a:xfrm>
          <a:prstGeom prst="rect">
            <a:avLst/>
          </a:prstGeom>
        </p:spPr>
      </p:pic>
      <p:cxnSp>
        <p:nvCxnSpPr>
          <p:cNvPr id="13" name="Straight Connector 12">
            <a:extLst>
              <a:ext uri="{FF2B5EF4-FFF2-40B4-BE49-F238E27FC236}">
                <a16:creationId xmlns:a16="http://schemas.microsoft.com/office/drawing/2014/main" id="{864EC806-327B-48F9-8502-0920C43ED6CD}"/>
              </a:ext>
            </a:extLst>
          </p:cNvPr>
          <p:cNvCxnSpPr>
            <a:cxnSpLocks/>
          </p:cNvCxnSpPr>
          <p:nvPr/>
        </p:nvCxnSpPr>
        <p:spPr>
          <a:xfrm flipH="1">
            <a:off x="859278" y="6343200"/>
            <a:ext cx="8706753" cy="0"/>
          </a:xfrm>
          <a:prstGeom prst="line">
            <a:avLst/>
          </a:prstGeom>
          <a:ln w="28575" cap="rnd">
            <a:solidFill>
              <a:schemeClr val="bg2">
                <a:lumMod val="5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9F68F68-7FB7-E741-B6D4-ED382E0C7FA9}"/>
              </a:ext>
            </a:extLst>
          </p:cNvPr>
          <p:cNvSpPr txBox="1"/>
          <p:nvPr/>
        </p:nvSpPr>
        <p:spPr>
          <a:xfrm>
            <a:off x="1351272" y="367748"/>
            <a:ext cx="10840728" cy="816249"/>
          </a:xfrm>
          <a:prstGeom prst="rect">
            <a:avLst/>
          </a:prstGeom>
          <a:noFill/>
        </p:spPr>
        <p:txBody>
          <a:bodyPr wrap="square" rtlCol="0">
            <a:spAutoFit/>
          </a:bodyPr>
          <a:lstStyle/>
          <a:p>
            <a:pPr algn="ctr">
              <a:lnSpc>
                <a:spcPct val="150000"/>
              </a:lnSpc>
            </a:pPr>
            <a:r>
              <a:rPr lang="en-US" sz="3600" b="1" dirty="0">
                <a:latin typeface="Century Gothic" panose="020B0502020202020204" pitchFamily="34" charset="0"/>
              </a:rPr>
              <a:t>New Requirements </a:t>
            </a:r>
          </a:p>
        </p:txBody>
      </p:sp>
      <p:cxnSp>
        <p:nvCxnSpPr>
          <p:cNvPr id="9" name="Straight Connector 8">
            <a:extLst>
              <a:ext uri="{FF2B5EF4-FFF2-40B4-BE49-F238E27FC236}">
                <a16:creationId xmlns:a16="http://schemas.microsoft.com/office/drawing/2014/main" id="{9D46E586-2F31-DB4B-9038-4BDD28695CC1}"/>
              </a:ext>
            </a:extLst>
          </p:cNvPr>
          <p:cNvCxnSpPr>
            <a:cxnSpLocks/>
          </p:cNvCxnSpPr>
          <p:nvPr/>
        </p:nvCxnSpPr>
        <p:spPr>
          <a:xfrm>
            <a:off x="2706282" y="1821152"/>
            <a:ext cx="7966710" cy="0"/>
          </a:xfrm>
          <a:prstGeom prst="line">
            <a:avLst/>
          </a:prstGeom>
          <a:ln w="19050">
            <a:solidFill>
              <a:srgbClr val="CBD6E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8F8711F-3AC2-8449-BC40-A5DAA5352DF4}"/>
              </a:ext>
            </a:extLst>
          </p:cNvPr>
          <p:cNvSpPr txBox="1"/>
          <p:nvPr/>
        </p:nvSpPr>
        <p:spPr>
          <a:xfrm>
            <a:off x="3184934" y="1174597"/>
            <a:ext cx="6859749" cy="400110"/>
          </a:xfrm>
          <a:prstGeom prst="rect">
            <a:avLst/>
          </a:prstGeom>
          <a:noFill/>
        </p:spPr>
        <p:txBody>
          <a:bodyPr wrap="square" rtlCol="0">
            <a:spAutoFit/>
          </a:bodyPr>
          <a:lstStyle/>
          <a:p>
            <a:pPr algn="ctr"/>
            <a:r>
              <a:rPr lang="en-US" altLang="en-US" sz="2000" dirty="0">
                <a:latin typeface="Arial" panose="020B0604020202020204" pitchFamily="34" charset="0"/>
              </a:rPr>
              <a:t>Per SB 465 (</a:t>
            </a:r>
            <a:r>
              <a:rPr lang="en-US" altLang="en-US" sz="2000" i="1" dirty="0">
                <a:latin typeface="Arial" panose="020B0604020202020204" pitchFamily="34" charset="0"/>
              </a:rPr>
              <a:t>effective June 5, 2018</a:t>
            </a:r>
            <a:r>
              <a:rPr lang="en-US" altLang="en-US" sz="2000" dirty="0">
                <a:latin typeface="Arial" panose="020B0604020202020204" pitchFamily="34" charset="0"/>
              </a:rPr>
              <a:t>)</a:t>
            </a:r>
            <a:endParaRPr lang="en-US" sz="2000" dirty="0"/>
          </a:p>
        </p:txBody>
      </p:sp>
      <p:sp>
        <p:nvSpPr>
          <p:cNvPr id="4" name="TextBox 3">
            <a:extLst>
              <a:ext uri="{FF2B5EF4-FFF2-40B4-BE49-F238E27FC236}">
                <a16:creationId xmlns:a16="http://schemas.microsoft.com/office/drawing/2014/main" id="{F3879B7C-A80E-7D49-894E-9209E16736A2}"/>
              </a:ext>
            </a:extLst>
          </p:cNvPr>
          <p:cNvSpPr txBox="1"/>
          <p:nvPr/>
        </p:nvSpPr>
        <p:spPr>
          <a:xfrm>
            <a:off x="1750767" y="2109377"/>
            <a:ext cx="9715120" cy="3539430"/>
          </a:xfrm>
          <a:prstGeom prst="rect">
            <a:avLst/>
          </a:prstGeom>
          <a:noFill/>
        </p:spPr>
        <p:txBody>
          <a:bodyPr wrap="square" rtlCol="0">
            <a:spAutoFit/>
          </a:bodyPr>
          <a:lstStyle/>
          <a:p>
            <a:pPr marL="285750" indent="-285750">
              <a:buFont typeface="Arial" panose="020B0604020202020204" pitchFamily="34" charset="0"/>
              <a:buChar char="•"/>
            </a:pPr>
            <a:r>
              <a:rPr lang="en-US" sz="3200" dirty="0"/>
              <a:t>Implements Legislative Task Force on the Prevention of Child Sexual Abuse Recommendations</a:t>
            </a:r>
          </a:p>
          <a:p>
            <a:pPr marL="285750" indent="-285750">
              <a:buFont typeface="Arial" panose="020B0604020202020204" pitchFamily="34" charset="0"/>
              <a:buChar char="•"/>
            </a:pPr>
            <a:r>
              <a:rPr lang="en-US" sz="3200" dirty="0"/>
              <a:t>Cleans up WV Mandated Reporter Statute</a:t>
            </a:r>
          </a:p>
          <a:p>
            <a:pPr marL="285750" indent="-285750">
              <a:buFont typeface="Arial" panose="020B0604020202020204" pitchFamily="34" charset="0"/>
              <a:buChar char="•"/>
            </a:pPr>
            <a:r>
              <a:rPr lang="en-US" sz="3200" dirty="0"/>
              <a:t>Shortens timeframe for making a report to no more than 24 hours</a:t>
            </a:r>
          </a:p>
          <a:p>
            <a:pPr marL="285750" indent="-285750">
              <a:buFont typeface="Arial" panose="020B0604020202020204" pitchFamily="34" charset="0"/>
              <a:buChar char="•"/>
            </a:pPr>
            <a:r>
              <a:rPr lang="en-US" sz="3200" dirty="0"/>
              <a:t>Requires </a:t>
            </a:r>
            <a:r>
              <a:rPr lang="en-US" sz="3200" u="sng" dirty="0"/>
              <a:t>direct</a:t>
            </a:r>
            <a:r>
              <a:rPr lang="en-US" sz="3200" dirty="0"/>
              <a:t> reporting by individual who receives disclosure or suspects any abuse</a:t>
            </a:r>
          </a:p>
        </p:txBody>
      </p:sp>
    </p:spTree>
    <p:extLst>
      <p:ext uri="{BB962C8B-B14F-4D97-AF65-F5344CB8AC3E}">
        <p14:creationId xmlns:p14="http://schemas.microsoft.com/office/powerpoint/2010/main" val="201238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4EA31E5-16E9-494D-9CD1-B54707D2D9ED}"/>
              </a:ext>
            </a:extLst>
          </p:cNvPr>
          <p:cNvSpPr/>
          <p:nvPr/>
        </p:nvSpPr>
        <p:spPr>
          <a:xfrm>
            <a:off x="726113" y="-24177"/>
            <a:ext cx="133165" cy="6882177"/>
          </a:xfrm>
          <a:prstGeom prst="rect">
            <a:avLst/>
          </a:prstGeom>
          <a:solidFill>
            <a:srgbClr val="CBD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1F7F8E-B842-4154-ACB3-CCFBBDB8EBCD}"/>
              </a:ext>
            </a:extLst>
          </p:cNvPr>
          <p:cNvSpPr/>
          <p:nvPr/>
        </p:nvSpPr>
        <p:spPr>
          <a:xfrm>
            <a:off x="233465" y="-13233"/>
            <a:ext cx="408562" cy="68712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8620653-C6F0-4D6C-9276-6A4AF3DF603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9763812" y="5979593"/>
            <a:ext cx="2054061" cy="539075"/>
          </a:xfrm>
          <a:prstGeom prst="rect">
            <a:avLst/>
          </a:prstGeom>
        </p:spPr>
      </p:pic>
      <p:cxnSp>
        <p:nvCxnSpPr>
          <p:cNvPr id="13" name="Straight Connector 12">
            <a:extLst>
              <a:ext uri="{FF2B5EF4-FFF2-40B4-BE49-F238E27FC236}">
                <a16:creationId xmlns:a16="http://schemas.microsoft.com/office/drawing/2014/main" id="{864EC806-327B-48F9-8502-0920C43ED6CD}"/>
              </a:ext>
            </a:extLst>
          </p:cNvPr>
          <p:cNvCxnSpPr>
            <a:cxnSpLocks/>
          </p:cNvCxnSpPr>
          <p:nvPr/>
        </p:nvCxnSpPr>
        <p:spPr>
          <a:xfrm flipH="1">
            <a:off x="859278" y="6343200"/>
            <a:ext cx="8706753" cy="0"/>
          </a:xfrm>
          <a:prstGeom prst="line">
            <a:avLst/>
          </a:prstGeom>
          <a:ln w="28575" cap="rnd">
            <a:solidFill>
              <a:schemeClr val="bg2">
                <a:lumMod val="5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9F68F68-7FB7-E741-B6D4-ED382E0C7FA9}"/>
              </a:ext>
            </a:extLst>
          </p:cNvPr>
          <p:cNvSpPr txBox="1"/>
          <p:nvPr/>
        </p:nvSpPr>
        <p:spPr>
          <a:xfrm>
            <a:off x="1351272" y="367748"/>
            <a:ext cx="10840728" cy="1647246"/>
          </a:xfrm>
          <a:prstGeom prst="rect">
            <a:avLst/>
          </a:prstGeom>
          <a:noFill/>
        </p:spPr>
        <p:txBody>
          <a:bodyPr wrap="square" rtlCol="0">
            <a:spAutoFit/>
          </a:bodyPr>
          <a:lstStyle/>
          <a:p>
            <a:pPr algn="ctr">
              <a:lnSpc>
                <a:spcPct val="150000"/>
              </a:lnSpc>
            </a:pPr>
            <a:r>
              <a:rPr lang="en-US" sz="3600" b="1" dirty="0">
                <a:latin typeface="Century Gothic" panose="020B0502020202020204" pitchFamily="34" charset="0"/>
              </a:rPr>
              <a:t>Recognize a child’s attempt to communicate their concerns: </a:t>
            </a:r>
          </a:p>
        </p:txBody>
      </p:sp>
      <p:cxnSp>
        <p:nvCxnSpPr>
          <p:cNvPr id="9" name="Straight Connector 8">
            <a:extLst>
              <a:ext uri="{FF2B5EF4-FFF2-40B4-BE49-F238E27FC236}">
                <a16:creationId xmlns:a16="http://schemas.microsoft.com/office/drawing/2014/main" id="{9D46E586-2F31-DB4B-9038-4BDD28695CC1}"/>
              </a:ext>
            </a:extLst>
          </p:cNvPr>
          <p:cNvCxnSpPr>
            <a:cxnSpLocks/>
          </p:cNvCxnSpPr>
          <p:nvPr/>
        </p:nvCxnSpPr>
        <p:spPr>
          <a:xfrm>
            <a:off x="2706282" y="2065712"/>
            <a:ext cx="7966710" cy="0"/>
          </a:xfrm>
          <a:prstGeom prst="line">
            <a:avLst/>
          </a:prstGeom>
          <a:ln w="19050">
            <a:solidFill>
              <a:srgbClr val="CBD6E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E01CDE0-00F9-E04D-9575-D6BC26CC3414}"/>
              </a:ext>
            </a:extLst>
          </p:cNvPr>
          <p:cNvSpPr txBox="1"/>
          <p:nvPr/>
        </p:nvSpPr>
        <p:spPr>
          <a:xfrm>
            <a:off x="1673157" y="2288971"/>
            <a:ext cx="9591472" cy="3539430"/>
          </a:xfrm>
          <a:prstGeom prst="rect">
            <a:avLst/>
          </a:prstGeom>
          <a:noFill/>
        </p:spPr>
        <p:txBody>
          <a:bodyPr wrap="square" rtlCol="0">
            <a:spAutoFit/>
          </a:bodyPr>
          <a:lstStyle/>
          <a:p>
            <a:pPr marL="285750" indent="-285750">
              <a:buFont typeface="Arial" panose="020B0604020202020204" pitchFamily="34" charset="0"/>
              <a:buChar char="•"/>
            </a:pPr>
            <a:r>
              <a:rPr lang="en-US" sz="3200" dirty="0"/>
              <a:t>Children may ask questions about bodies, interactions, or sex rather than talk directly about something they’ve experienced</a:t>
            </a:r>
          </a:p>
          <a:p>
            <a:pPr marL="285750" indent="-285750">
              <a:buFont typeface="Arial" panose="020B0604020202020204" pitchFamily="34" charset="0"/>
              <a:buChar char="•"/>
            </a:pPr>
            <a:r>
              <a:rPr lang="en-US" sz="3200" dirty="0"/>
              <a:t>Children may tell parts of what happened, or pretend it happened to someone else to check your reaction</a:t>
            </a:r>
          </a:p>
          <a:p>
            <a:pPr marL="285750" indent="-285750">
              <a:buFont typeface="Arial" panose="020B0604020202020204" pitchFamily="34" charset="0"/>
              <a:buChar char="•"/>
            </a:pPr>
            <a:r>
              <a:rPr lang="en-US" sz="3200" dirty="0"/>
              <a:t>Children will often shut down and refuse to tell more if you respond emotionally or negatively</a:t>
            </a:r>
          </a:p>
        </p:txBody>
      </p:sp>
    </p:spTree>
    <p:extLst>
      <p:ext uri="{BB962C8B-B14F-4D97-AF65-F5344CB8AC3E}">
        <p14:creationId xmlns:p14="http://schemas.microsoft.com/office/powerpoint/2010/main" val="253813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2651" y="224353"/>
            <a:ext cx="9412427" cy="1821974"/>
          </a:xfrm>
          <a:prstGeom prst="rect">
            <a:avLst/>
          </a:prstGeom>
          <a:noFill/>
        </p:spPr>
        <p:txBody>
          <a:bodyPr wrap="square" rtlCol="0">
            <a:spAutoFit/>
          </a:bodyPr>
          <a:lstStyle/>
          <a:p>
            <a:pPr algn="ctr">
              <a:lnSpc>
                <a:spcPct val="150000"/>
              </a:lnSpc>
            </a:pPr>
            <a:r>
              <a:rPr lang="en-US" sz="4000" b="1" dirty="0">
                <a:latin typeface="Century Gothic" panose="020B0502020202020204" pitchFamily="34" charset="0"/>
              </a:rPr>
              <a:t>LEARNING OBJECTIVES</a:t>
            </a:r>
          </a:p>
          <a:p>
            <a:pPr algn="ctr">
              <a:lnSpc>
                <a:spcPct val="150000"/>
              </a:lnSpc>
            </a:pPr>
            <a:endParaRPr lang="en-US" sz="4000" dirty="0">
              <a:latin typeface="Century Gothic" panose="020B0502020202020204" pitchFamily="34" charset="0"/>
            </a:endParaRPr>
          </a:p>
        </p:txBody>
      </p:sp>
      <p:sp>
        <p:nvSpPr>
          <p:cNvPr id="15" name="Rectangle 14">
            <a:extLst>
              <a:ext uri="{FF2B5EF4-FFF2-40B4-BE49-F238E27FC236}">
                <a16:creationId xmlns:a16="http://schemas.microsoft.com/office/drawing/2014/main" id="{24EA31E5-16E9-494D-9CD1-B54707D2D9ED}"/>
              </a:ext>
            </a:extLst>
          </p:cNvPr>
          <p:cNvSpPr/>
          <p:nvPr/>
        </p:nvSpPr>
        <p:spPr>
          <a:xfrm>
            <a:off x="726113" y="-24177"/>
            <a:ext cx="133165" cy="6882177"/>
          </a:xfrm>
          <a:prstGeom prst="rect">
            <a:avLst/>
          </a:prstGeom>
          <a:solidFill>
            <a:srgbClr val="CBD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1F7F8E-B842-4154-ACB3-CCFBBDB8EBCD}"/>
              </a:ext>
            </a:extLst>
          </p:cNvPr>
          <p:cNvSpPr/>
          <p:nvPr/>
        </p:nvSpPr>
        <p:spPr>
          <a:xfrm>
            <a:off x="233465" y="-13233"/>
            <a:ext cx="408562" cy="68712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8620653-C6F0-4D6C-9276-6A4AF3DF603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9763812" y="5979593"/>
            <a:ext cx="2054061" cy="539075"/>
          </a:xfrm>
          <a:prstGeom prst="rect">
            <a:avLst/>
          </a:prstGeom>
        </p:spPr>
      </p:pic>
      <p:cxnSp>
        <p:nvCxnSpPr>
          <p:cNvPr id="13" name="Straight Connector 12">
            <a:extLst>
              <a:ext uri="{FF2B5EF4-FFF2-40B4-BE49-F238E27FC236}">
                <a16:creationId xmlns:a16="http://schemas.microsoft.com/office/drawing/2014/main" id="{864EC806-327B-48F9-8502-0920C43ED6CD}"/>
              </a:ext>
            </a:extLst>
          </p:cNvPr>
          <p:cNvCxnSpPr>
            <a:cxnSpLocks/>
          </p:cNvCxnSpPr>
          <p:nvPr/>
        </p:nvCxnSpPr>
        <p:spPr>
          <a:xfrm flipH="1">
            <a:off x="859278" y="6343200"/>
            <a:ext cx="8706753" cy="0"/>
          </a:xfrm>
          <a:prstGeom prst="line">
            <a:avLst/>
          </a:prstGeom>
          <a:ln w="28575" cap="rnd">
            <a:solidFill>
              <a:schemeClr val="bg2">
                <a:lumMod val="5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0F7B475-EB58-478A-8AFD-564ACC02F791}"/>
              </a:ext>
            </a:extLst>
          </p:cNvPr>
          <p:cNvSpPr txBox="1"/>
          <p:nvPr/>
        </p:nvSpPr>
        <p:spPr>
          <a:xfrm>
            <a:off x="1041422" y="1325527"/>
            <a:ext cx="10754883" cy="4739759"/>
          </a:xfrm>
          <a:prstGeom prst="rect">
            <a:avLst/>
          </a:prstGeom>
          <a:noFill/>
        </p:spPr>
        <p:txBody>
          <a:bodyPr wrap="square" rtlCol="0">
            <a:spAutoFit/>
          </a:bodyPr>
          <a:lstStyle/>
          <a:p>
            <a:r>
              <a:rPr lang="en-US" sz="3600" dirty="0">
                <a:latin typeface="Century Gothic" panose="020B0502020202020204" pitchFamily="34" charset="0"/>
              </a:rPr>
              <a:t>Participants will be able to: </a:t>
            </a:r>
          </a:p>
          <a:p>
            <a:endParaRPr lang="en-US" sz="1400" dirty="0">
              <a:latin typeface="Century Gothic" panose="020B0502020202020204" pitchFamily="34" charset="0"/>
            </a:endParaRPr>
          </a:p>
          <a:p>
            <a:pPr marL="571500" indent="-571500">
              <a:buFont typeface="Arial" panose="020B0604020202020204" pitchFamily="34" charset="0"/>
              <a:buChar char="•"/>
            </a:pPr>
            <a:r>
              <a:rPr lang="en-US" sz="3600" dirty="0">
                <a:latin typeface="Century Gothic" panose="020B0502020202020204" pitchFamily="34" charset="0"/>
              </a:rPr>
              <a:t>Identify signs and indicators of child abuse and neglect,</a:t>
            </a:r>
          </a:p>
          <a:p>
            <a:pPr marL="571500" indent="-571500">
              <a:buFont typeface="Arial" panose="020B0604020202020204" pitchFamily="34" charset="0"/>
              <a:buChar char="•"/>
            </a:pPr>
            <a:r>
              <a:rPr lang="en-US" sz="3600" dirty="0">
                <a:latin typeface="Century Gothic" panose="020B0502020202020204" pitchFamily="34" charset="0"/>
              </a:rPr>
              <a:t>Understand what to do when a child discloses abuse or neglect, and</a:t>
            </a:r>
          </a:p>
          <a:p>
            <a:pPr marL="571500" indent="-571500">
              <a:buFont typeface="Arial" panose="020B0604020202020204" pitchFamily="34" charset="0"/>
              <a:buChar char="•"/>
            </a:pPr>
            <a:r>
              <a:rPr lang="en-US" sz="3600" dirty="0">
                <a:latin typeface="Century Gothic" panose="020B0502020202020204" pitchFamily="34" charset="0"/>
              </a:rPr>
              <a:t>Implement strategies and approaches that help prevent abuse and neglect from occurring. </a:t>
            </a:r>
          </a:p>
        </p:txBody>
      </p:sp>
      <p:cxnSp>
        <p:nvCxnSpPr>
          <p:cNvPr id="4" name="Straight Connector 3">
            <a:extLst>
              <a:ext uri="{FF2B5EF4-FFF2-40B4-BE49-F238E27FC236}">
                <a16:creationId xmlns:a16="http://schemas.microsoft.com/office/drawing/2014/main" id="{A4B1E6A3-5FBD-4351-A7E0-688A91F90B1C}"/>
              </a:ext>
            </a:extLst>
          </p:cNvPr>
          <p:cNvCxnSpPr/>
          <p:nvPr/>
        </p:nvCxnSpPr>
        <p:spPr>
          <a:xfrm>
            <a:off x="2900378" y="1082708"/>
            <a:ext cx="6829777" cy="0"/>
          </a:xfrm>
          <a:prstGeom prst="line">
            <a:avLst/>
          </a:prstGeom>
          <a:ln w="19050">
            <a:solidFill>
              <a:srgbClr val="CBD6E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527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4EA31E5-16E9-494D-9CD1-B54707D2D9ED}"/>
              </a:ext>
            </a:extLst>
          </p:cNvPr>
          <p:cNvSpPr/>
          <p:nvPr/>
        </p:nvSpPr>
        <p:spPr>
          <a:xfrm>
            <a:off x="726113" y="-24177"/>
            <a:ext cx="133165" cy="6882177"/>
          </a:xfrm>
          <a:prstGeom prst="rect">
            <a:avLst/>
          </a:prstGeom>
          <a:solidFill>
            <a:srgbClr val="CBD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1F7F8E-B842-4154-ACB3-CCFBBDB8EBCD}"/>
              </a:ext>
            </a:extLst>
          </p:cNvPr>
          <p:cNvSpPr/>
          <p:nvPr/>
        </p:nvSpPr>
        <p:spPr>
          <a:xfrm>
            <a:off x="233465" y="-13233"/>
            <a:ext cx="408562" cy="68712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8620653-C6F0-4D6C-9276-6A4AF3DF603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9763812" y="5979593"/>
            <a:ext cx="2054061" cy="539075"/>
          </a:xfrm>
          <a:prstGeom prst="rect">
            <a:avLst/>
          </a:prstGeom>
        </p:spPr>
      </p:pic>
      <p:cxnSp>
        <p:nvCxnSpPr>
          <p:cNvPr id="13" name="Straight Connector 12">
            <a:extLst>
              <a:ext uri="{FF2B5EF4-FFF2-40B4-BE49-F238E27FC236}">
                <a16:creationId xmlns:a16="http://schemas.microsoft.com/office/drawing/2014/main" id="{864EC806-327B-48F9-8502-0920C43ED6CD}"/>
              </a:ext>
            </a:extLst>
          </p:cNvPr>
          <p:cNvCxnSpPr>
            <a:cxnSpLocks/>
          </p:cNvCxnSpPr>
          <p:nvPr/>
        </p:nvCxnSpPr>
        <p:spPr>
          <a:xfrm flipH="1">
            <a:off x="859278" y="6343200"/>
            <a:ext cx="8706753" cy="0"/>
          </a:xfrm>
          <a:prstGeom prst="line">
            <a:avLst/>
          </a:prstGeom>
          <a:ln w="28575" cap="rnd">
            <a:solidFill>
              <a:schemeClr val="bg2">
                <a:lumMod val="5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9F68F68-7FB7-E741-B6D4-ED382E0C7FA9}"/>
              </a:ext>
            </a:extLst>
          </p:cNvPr>
          <p:cNvSpPr txBox="1"/>
          <p:nvPr/>
        </p:nvSpPr>
        <p:spPr>
          <a:xfrm>
            <a:off x="1351272" y="367748"/>
            <a:ext cx="10840728" cy="816249"/>
          </a:xfrm>
          <a:prstGeom prst="rect">
            <a:avLst/>
          </a:prstGeom>
          <a:noFill/>
        </p:spPr>
        <p:txBody>
          <a:bodyPr wrap="square" rtlCol="0">
            <a:spAutoFit/>
          </a:bodyPr>
          <a:lstStyle/>
          <a:p>
            <a:pPr algn="ctr">
              <a:lnSpc>
                <a:spcPct val="150000"/>
              </a:lnSpc>
            </a:pPr>
            <a:r>
              <a:rPr lang="en-US" sz="3600" b="1" dirty="0">
                <a:latin typeface="Century Gothic" panose="020B0502020202020204" pitchFamily="34" charset="0"/>
              </a:rPr>
              <a:t>TYPES OF DISCLOSURE</a:t>
            </a:r>
          </a:p>
        </p:txBody>
      </p:sp>
      <p:cxnSp>
        <p:nvCxnSpPr>
          <p:cNvPr id="9" name="Straight Connector 8">
            <a:extLst>
              <a:ext uri="{FF2B5EF4-FFF2-40B4-BE49-F238E27FC236}">
                <a16:creationId xmlns:a16="http://schemas.microsoft.com/office/drawing/2014/main" id="{9D46E586-2F31-DB4B-9038-4BDD28695CC1}"/>
              </a:ext>
            </a:extLst>
          </p:cNvPr>
          <p:cNvCxnSpPr>
            <a:cxnSpLocks/>
          </p:cNvCxnSpPr>
          <p:nvPr/>
        </p:nvCxnSpPr>
        <p:spPr>
          <a:xfrm>
            <a:off x="2609005" y="1540418"/>
            <a:ext cx="7966710" cy="0"/>
          </a:xfrm>
          <a:prstGeom prst="line">
            <a:avLst/>
          </a:prstGeom>
          <a:ln w="19050">
            <a:solidFill>
              <a:srgbClr val="CBD6E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E01CDE0-00F9-E04D-9575-D6BC26CC3414}"/>
              </a:ext>
            </a:extLst>
          </p:cNvPr>
          <p:cNvSpPr txBox="1"/>
          <p:nvPr/>
        </p:nvSpPr>
        <p:spPr>
          <a:xfrm>
            <a:off x="1575881" y="1864317"/>
            <a:ext cx="9591472" cy="4154984"/>
          </a:xfrm>
          <a:prstGeom prst="rect">
            <a:avLst/>
          </a:prstGeom>
          <a:noFill/>
        </p:spPr>
        <p:txBody>
          <a:bodyPr wrap="square" rtlCol="0">
            <a:spAutoFit/>
          </a:bodyPr>
          <a:lstStyle/>
          <a:p>
            <a:pPr marL="285750" indent="-285750">
              <a:buFont typeface="Arial" panose="020B0604020202020204" pitchFamily="34" charset="0"/>
              <a:buChar char="•"/>
            </a:pPr>
            <a:r>
              <a:rPr lang="en-US" sz="3200" dirty="0"/>
              <a:t>Indirect Hints </a:t>
            </a:r>
          </a:p>
          <a:p>
            <a:r>
              <a:rPr lang="en-US" sz="3200" i="1" dirty="0"/>
              <a:t>	</a:t>
            </a:r>
            <a:r>
              <a:rPr lang="en-US" sz="2400" i="1" dirty="0"/>
              <a:t>“My babysitter keeps bothering me.”</a:t>
            </a:r>
          </a:p>
          <a:p>
            <a:endParaRPr lang="en-US" sz="2400" i="1" dirty="0"/>
          </a:p>
          <a:p>
            <a:pPr marL="285750" indent="-285750">
              <a:buFont typeface="Arial" panose="020B0604020202020204" pitchFamily="34" charset="0"/>
              <a:buChar char="•"/>
            </a:pPr>
            <a:r>
              <a:rPr lang="en-US" sz="3200" dirty="0"/>
              <a:t>Disguised Disclosure </a:t>
            </a:r>
          </a:p>
          <a:p>
            <a:r>
              <a:rPr lang="en-US" sz="3200" dirty="0"/>
              <a:t>	</a:t>
            </a:r>
            <a:r>
              <a:rPr lang="en-US" sz="2400" dirty="0"/>
              <a:t>“</a:t>
            </a:r>
            <a:r>
              <a:rPr lang="en-US" sz="2400" i="1" dirty="0"/>
              <a:t>I know someone who is being touched in a bad way.”</a:t>
            </a:r>
          </a:p>
          <a:p>
            <a:endParaRPr lang="en-US" sz="2400" dirty="0"/>
          </a:p>
          <a:p>
            <a:pPr marL="285750" indent="-285750">
              <a:buFont typeface="Arial" panose="020B0604020202020204" pitchFamily="34" charset="0"/>
              <a:buChar char="•"/>
            </a:pPr>
            <a:r>
              <a:rPr lang="en-US" sz="3200" dirty="0"/>
              <a:t>Disclosures with Strings Attached </a:t>
            </a:r>
          </a:p>
          <a:p>
            <a:r>
              <a:rPr lang="en-US" sz="3200" i="1" dirty="0"/>
              <a:t>	</a:t>
            </a:r>
            <a:r>
              <a:rPr lang="en-US" sz="2400" i="1" dirty="0"/>
              <a:t>“I have a problem, but if I tell you about it, you have </a:t>
            </a:r>
          </a:p>
          <a:p>
            <a:r>
              <a:rPr lang="en-US" sz="2400" i="1" dirty="0"/>
              <a:t>	to promise not to tell.”</a:t>
            </a:r>
            <a:endParaRPr lang="en-US" sz="2400" dirty="0"/>
          </a:p>
        </p:txBody>
      </p:sp>
    </p:spTree>
    <p:extLst>
      <p:ext uri="{BB962C8B-B14F-4D97-AF65-F5344CB8AC3E}">
        <p14:creationId xmlns:p14="http://schemas.microsoft.com/office/powerpoint/2010/main" val="3657181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4EA31E5-16E9-494D-9CD1-B54707D2D9ED}"/>
              </a:ext>
            </a:extLst>
          </p:cNvPr>
          <p:cNvSpPr/>
          <p:nvPr/>
        </p:nvSpPr>
        <p:spPr>
          <a:xfrm>
            <a:off x="726113" y="-24177"/>
            <a:ext cx="133165" cy="6882177"/>
          </a:xfrm>
          <a:prstGeom prst="rect">
            <a:avLst/>
          </a:prstGeom>
          <a:solidFill>
            <a:srgbClr val="CBD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1F7F8E-B842-4154-ACB3-CCFBBDB8EBCD}"/>
              </a:ext>
            </a:extLst>
          </p:cNvPr>
          <p:cNvSpPr/>
          <p:nvPr/>
        </p:nvSpPr>
        <p:spPr>
          <a:xfrm>
            <a:off x="233465" y="-13233"/>
            <a:ext cx="408562" cy="68712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8620653-C6F0-4D6C-9276-6A4AF3DF603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9763812" y="5979593"/>
            <a:ext cx="2054061" cy="539075"/>
          </a:xfrm>
          <a:prstGeom prst="rect">
            <a:avLst/>
          </a:prstGeom>
        </p:spPr>
      </p:pic>
      <p:cxnSp>
        <p:nvCxnSpPr>
          <p:cNvPr id="13" name="Straight Connector 12">
            <a:extLst>
              <a:ext uri="{FF2B5EF4-FFF2-40B4-BE49-F238E27FC236}">
                <a16:creationId xmlns:a16="http://schemas.microsoft.com/office/drawing/2014/main" id="{864EC806-327B-48F9-8502-0920C43ED6CD}"/>
              </a:ext>
            </a:extLst>
          </p:cNvPr>
          <p:cNvCxnSpPr>
            <a:cxnSpLocks/>
          </p:cNvCxnSpPr>
          <p:nvPr/>
        </p:nvCxnSpPr>
        <p:spPr>
          <a:xfrm flipH="1">
            <a:off x="859278" y="6343200"/>
            <a:ext cx="8706753" cy="0"/>
          </a:xfrm>
          <a:prstGeom prst="line">
            <a:avLst/>
          </a:prstGeom>
          <a:ln w="28575" cap="rnd">
            <a:solidFill>
              <a:schemeClr val="bg2">
                <a:lumMod val="5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9F68F68-7FB7-E741-B6D4-ED382E0C7FA9}"/>
              </a:ext>
            </a:extLst>
          </p:cNvPr>
          <p:cNvSpPr txBox="1"/>
          <p:nvPr/>
        </p:nvSpPr>
        <p:spPr>
          <a:xfrm>
            <a:off x="2138573" y="2593288"/>
            <a:ext cx="7914853" cy="1647246"/>
          </a:xfrm>
          <a:prstGeom prst="rect">
            <a:avLst/>
          </a:prstGeom>
          <a:noFill/>
        </p:spPr>
        <p:txBody>
          <a:bodyPr wrap="square" rtlCol="0">
            <a:spAutoFit/>
          </a:bodyPr>
          <a:lstStyle/>
          <a:p>
            <a:pPr algn="ctr">
              <a:lnSpc>
                <a:spcPct val="150000"/>
              </a:lnSpc>
            </a:pPr>
            <a:r>
              <a:rPr lang="en-US" sz="3600" b="1" dirty="0">
                <a:latin typeface="Century Gothic" panose="020B0502020202020204" pitchFamily="34" charset="0"/>
              </a:rPr>
              <a:t>What should you do when a parent or child discloses?</a:t>
            </a:r>
          </a:p>
        </p:txBody>
      </p:sp>
    </p:spTree>
    <p:extLst>
      <p:ext uri="{BB962C8B-B14F-4D97-AF65-F5344CB8AC3E}">
        <p14:creationId xmlns:p14="http://schemas.microsoft.com/office/powerpoint/2010/main" val="121360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4EA31E5-16E9-494D-9CD1-B54707D2D9ED}"/>
              </a:ext>
            </a:extLst>
          </p:cNvPr>
          <p:cNvSpPr/>
          <p:nvPr/>
        </p:nvSpPr>
        <p:spPr>
          <a:xfrm>
            <a:off x="726113" y="-24177"/>
            <a:ext cx="133165" cy="6882177"/>
          </a:xfrm>
          <a:prstGeom prst="rect">
            <a:avLst/>
          </a:prstGeom>
          <a:solidFill>
            <a:srgbClr val="CBD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1F7F8E-B842-4154-ACB3-CCFBBDB8EBCD}"/>
              </a:ext>
            </a:extLst>
          </p:cNvPr>
          <p:cNvSpPr/>
          <p:nvPr/>
        </p:nvSpPr>
        <p:spPr>
          <a:xfrm>
            <a:off x="233465" y="-13233"/>
            <a:ext cx="408562" cy="68712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8620653-C6F0-4D6C-9276-6A4AF3DF603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9763812" y="5979593"/>
            <a:ext cx="2054061" cy="539075"/>
          </a:xfrm>
          <a:prstGeom prst="rect">
            <a:avLst/>
          </a:prstGeom>
        </p:spPr>
      </p:pic>
      <p:cxnSp>
        <p:nvCxnSpPr>
          <p:cNvPr id="13" name="Straight Connector 12">
            <a:extLst>
              <a:ext uri="{FF2B5EF4-FFF2-40B4-BE49-F238E27FC236}">
                <a16:creationId xmlns:a16="http://schemas.microsoft.com/office/drawing/2014/main" id="{864EC806-327B-48F9-8502-0920C43ED6CD}"/>
              </a:ext>
            </a:extLst>
          </p:cNvPr>
          <p:cNvCxnSpPr>
            <a:cxnSpLocks/>
          </p:cNvCxnSpPr>
          <p:nvPr/>
        </p:nvCxnSpPr>
        <p:spPr>
          <a:xfrm flipH="1">
            <a:off x="859278" y="6343200"/>
            <a:ext cx="8706753" cy="0"/>
          </a:xfrm>
          <a:prstGeom prst="line">
            <a:avLst/>
          </a:prstGeom>
          <a:ln w="28575" cap="rnd">
            <a:solidFill>
              <a:schemeClr val="bg2">
                <a:lumMod val="5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9F68F68-7FB7-E741-B6D4-ED382E0C7FA9}"/>
              </a:ext>
            </a:extLst>
          </p:cNvPr>
          <p:cNvSpPr txBox="1"/>
          <p:nvPr/>
        </p:nvSpPr>
        <p:spPr>
          <a:xfrm>
            <a:off x="1605064" y="135962"/>
            <a:ext cx="8981871" cy="1474443"/>
          </a:xfrm>
          <a:prstGeom prst="rect">
            <a:avLst/>
          </a:prstGeom>
          <a:noFill/>
        </p:spPr>
        <p:txBody>
          <a:bodyPr wrap="square" rtlCol="0">
            <a:spAutoFit/>
          </a:bodyPr>
          <a:lstStyle/>
          <a:p>
            <a:pPr algn="ctr">
              <a:lnSpc>
                <a:spcPct val="150000"/>
              </a:lnSpc>
            </a:pPr>
            <a:r>
              <a:rPr lang="en-US" sz="3200" b="1" dirty="0">
                <a:latin typeface="Century Gothic" panose="020B0502020202020204" pitchFamily="34" charset="0"/>
              </a:rPr>
              <a:t>What to do when a child or adult discloses suspected abuse or neglect?</a:t>
            </a:r>
          </a:p>
        </p:txBody>
      </p:sp>
      <p:cxnSp>
        <p:nvCxnSpPr>
          <p:cNvPr id="9" name="Straight Connector 8">
            <a:extLst>
              <a:ext uri="{FF2B5EF4-FFF2-40B4-BE49-F238E27FC236}">
                <a16:creationId xmlns:a16="http://schemas.microsoft.com/office/drawing/2014/main" id="{9D46E586-2F31-DB4B-9038-4BDD28695CC1}"/>
              </a:ext>
            </a:extLst>
          </p:cNvPr>
          <p:cNvCxnSpPr>
            <a:cxnSpLocks/>
          </p:cNvCxnSpPr>
          <p:nvPr/>
        </p:nvCxnSpPr>
        <p:spPr>
          <a:xfrm>
            <a:off x="2394997" y="1665123"/>
            <a:ext cx="7966710" cy="0"/>
          </a:xfrm>
          <a:prstGeom prst="line">
            <a:avLst/>
          </a:prstGeom>
          <a:ln w="19050">
            <a:solidFill>
              <a:srgbClr val="CBD6E6"/>
            </a:solidFill>
          </a:ln>
        </p:spPr>
        <p:style>
          <a:lnRef idx="1">
            <a:schemeClr val="accent1"/>
          </a:lnRef>
          <a:fillRef idx="0">
            <a:schemeClr val="accent1"/>
          </a:fillRef>
          <a:effectRef idx="0">
            <a:schemeClr val="accent1"/>
          </a:effectRef>
          <a:fontRef idx="minor">
            <a:schemeClr val="tx1"/>
          </a:fontRef>
        </p:style>
      </p:cxnSp>
      <p:pic>
        <p:nvPicPr>
          <p:cNvPr id="10" name="Content Placeholder 4">
            <a:extLst>
              <a:ext uri="{FF2B5EF4-FFF2-40B4-BE49-F238E27FC236}">
                <a16:creationId xmlns:a16="http://schemas.microsoft.com/office/drawing/2014/main" id="{DAB72E53-AEDD-AD45-B289-30AA9A74DFBA}"/>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rcRect t="314" b="314"/>
          <a:stretch>
            <a:fillRect/>
          </a:stretch>
        </p:blipFill>
        <p:spPr>
          <a:xfrm>
            <a:off x="1434744" y="1774560"/>
            <a:ext cx="8230178" cy="4526280"/>
          </a:xfrm>
        </p:spPr>
      </p:pic>
    </p:spTree>
    <p:extLst>
      <p:ext uri="{BB962C8B-B14F-4D97-AF65-F5344CB8AC3E}">
        <p14:creationId xmlns:p14="http://schemas.microsoft.com/office/powerpoint/2010/main" val="196472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33DD44-3F74-EC41-AB9F-4458A363EA33}"/>
              </a:ext>
            </a:extLst>
          </p:cNvPr>
          <p:cNvSpPr/>
          <p:nvPr/>
        </p:nvSpPr>
        <p:spPr>
          <a:xfrm>
            <a:off x="1303506" y="1793987"/>
            <a:ext cx="10162381" cy="318368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4EA31E5-16E9-494D-9CD1-B54707D2D9ED}"/>
              </a:ext>
            </a:extLst>
          </p:cNvPr>
          <p:cNvSpPr/>
          <p:nvPr/>
        </p:nvSpPr>
        <p:spPr>
          <a:xfrm>
            <a:off x="726113" y="-24177"/>
            <a:ext cx="133165" cy="6882177"/>
          </a:xfrm>
          <a:prstGeom prst="rect">
            <a:avLst/>
          </a:prstGeom>
          <a:solidFill>
            <a:srgbClr val="CBD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1F7F8E-B842-4154-ACB3-CCFBBDB8EBCD}"/>
              </a:ext>
            </a:extLst>
          </p:cNvPr>
          <p:cNvSpPr/>
          <p:nvPr/>
        </p:nvSpPr>
        <p:spPr>
          <a:xfrm>
            <a:off x="233465" y="-13233"/>
            <a:ext cx="408562" cy="68712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8620653-C6F0-4D6C-9276-6A4AF3DF603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9763812" y="5979593"/>
            <a:ext cx="2054061" cy="539075"/>
          </a:xfrm>
          <a:prstGeom prst="rect">
            <a:avLst/>
          </a:prstGeom>
        </p:spPr>
      </p:pic>
      <p:cxnSp>
        <p:nvCxnSpPr>
          <p:cNvPr id="13" name="Straight Connector 12">
            <a:extLst>
              <a:ext uri="{FF2B5EF4-FFF2-40B4-BE49-F238E27FC236}">
                <a16:creationId xmlns:a16="http://schemas.microsoft.com/office/drawing/2014/main" id="{864EC806-327B-48F9-8502-0920C43ED6CD}"/>
              </a:ext>
            </a:extLst>
          </p:cNvPr>
          <p:cNvCxnSpPr>
            <a:cxnSpLocks/>
          </p:cNvCxnSpPr>
          <p:nvPr/>
        </p:nvCxnSpPr>
        <p:spPr>
          <a:xfrm flipH="1">
            <a:off x="859278" y="6343200"/>
            <a:ext cx="8706753" cy="0"/>
          </a:xfrm>
          <a:prstGeom prst="line">
            <a:avLst/>
          </a:prstGeom>
          <a:ln w="28575" cap="rnd">
            <a:solidFill>
              <a:schemeClr val="bg2">
                <a:lumMod val="5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9F68F68-7FB7-E741-B6D4-ED382E0C7FA9}"/>
              </a:ext>
            </a:extLst>
          </p:cNvPr>
          <p:cNvSpPr txBox="1"/>
          <p:nvPr/>
        </p:nvSpPr>
        <p:spPr>
          <a:xfrm>
            <a:off x="1605059" y="459244"/>
            <a:ext cx="8981871" cy="816249"/>
          </a:xfrm>
          <a:prstGeom prst="rect">
            <a:avLst/>
          </a:prstGeom>
          <a:noFill/>
        </p:spPr>
        <p:txBody>
          <a:bodyPr wrap="square" rtlCol="0">
            <a:spAutoFit/>
          </a:bodyPr>
          <a:lstStyle/>
          <a:p>
            <a:pPr algn="ctr">
              <a:lnSpc>
                <a:spcPct val="150000"/>
              </a:lnSpc>
            </a:pPr>
            <a:r>
              <a:rPr lang="en-US" sz="3600" b="1" dirty="0">
                <a:latin typeface="Century Gothic" panose="020B0502020202020204" pitchFamily="34" charset="0"/>
              </a:rPr>
              <a:t>To Whom Do You Report?</a:t>
            </a:r>
          </a:p>
        </p:txBody>
      </p:sp>
      <p:cxnSp>
        <p:nvCxnSpPr>
          <p:cNvPr id="9" name="Straight Connector 8">
            <a:extLst>
              <a:ext uri="{FF2B5EF4-FFF2-40B4-BE49-F238E27FC236}">
                <a16:creationId xmlns:a16="http://schemas.microsoft.com/office/drawing/2014/main" id="{9D46E586-2F31-DB4B-9038-4BDD28695CC1}"/>
              </a:ext>
            </a:extLst>
          </p:cNvPr>
          <p:cNvCxnSpPr>
            <a:cxnSpLocks/>
          </p:cNvCxnSpPr>
          <p:nvPr/>
        </p:nvCxnSpPr>
        <p:spPr>
          <a:xfrm>
            <a:off x="2112639" y="1490024"/>
            <a:ext cx="7966710" cy="0"/>
          </a:xfrm>
          <a:prstGeom prst="line">
            <a:avLst/>
          </a:prstGeom>
          <a:ln w="19050">
            <a:solidFill>
              <a:srgbClr val="CBD6E6"/>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6A816DA-72B0-AF4F-8D63-3AF7309BB61C}"/>
              </a:ext>
            </a:extLst>
          </p:cNvPr>
          <p:cNvSpPr txBox="1"/>
          <p:nvPr/>
        </p:nvSpPr>
        <p:spPr>
          <a:xfrm>
            <a:off x="1605058" y="1979655"/>
            <a:ext cx="8981871" cy="816249"/>
          </a:xfrm>
          <a:prstGeom prst="rect">
            <a:avLst/>
          </a:prstGeom>
          <a:noFill/>
        </p:spPr>
        <p:txBody>
          <a:bodyPr wrap="square" rtlCol="0">
            <a:spAutoFit/>
          </a:bodyPr>
          <a:lstStyle/>
          <a:p>
            <a:pPr algn="ctr">
              <a:lnSpc>
                <a:spcPct val="150000"/>
              </a:lnSpc>
            </a:pPr>
            <a:r>
              <a:rPr lang="en-US" sz="3600" b="1" dirty="0">
                <a:latin typeface="Century Gothic" panose="020B0502020202020204" pitchFamily="34" charset="0"/>
              </a:rPr>
              <a:t>WV Child Abuse and Neglect Hotline</a:t>
            </a:r>
          </a:p>
        </p:txBody>
      </p:sp>
      <p:sp>
        <p:nvSpPr>
          <p:cNvPr id="14" name="TextBox 13">
            <a:extLst>
              <a:ext uri="{FF2B5EF4-FFF2-40B4-BE49-F238E27FC236}">
                <a16:creationId xmlns:a16="http://schemas.microsoft.com/office/drawing/2014/main" id="{2EA3F355-AF10-F743-B9B4-DE6B1489DAA1}"/>
              </a:ext>
            </a:extLst>
          </p:cNvPr>
          <p:cNvSpPr txBox="1"/>
          <p:nvPr/>
        </p:nvSpPr>
        <p:spPr>
          <a:xfrm>
            <a:off x="1605058" y="2981572"/>
            <a:ext cx="8981871" cy="816249"/>
          </a:xfrm>
          <a:prstGeom prst="rect">
            <a:avLst/>
          </a:prstGeom>
          <a:noFill/>
        </p:spPr>
        <p:txBody>
          <a:bodyPr wrap="square" rtlCol="0">
            <a:spAutoFit/>
          </a:bodyPr>
          <a:lstStyle/>
          <a:p>
            <a:pPr algn="ctr">
              <a:lnSpc>
                <a:spcPct val="150000"/>
              </a:lnSpc>
            </a:pPr>
            <a:r>
              <a:rPr lang="en-US" sz="3600" b="1" dirty="0">
                <a:latin typeface="Century Gothic" panose="020B0502020202020204" pitchFamily="34" charset="0"/>
              </a:rPr>
              <a:t>1-800-352-6513</a:t>
            </a:r>
          </a:p>
        </p:txBody>
      </p:sp>
      <p:sp>
        <p:nvSpPr>
          <p:cNvPr id="16" name="TextBox 15">
            <a:extLst>
              <a:ext uri="{FF2B5EF4-FFF2-40B4-BE49-F238E27FC236}">
                <a16:creationId xmlns:a16="http://schemas.microsoft.com/office/drawing/2014/main" id="{D37AA66F-98F4-F742-A55B-1E2469ABA2AB}"/>
              </a:ext>
            </a:extLst>
          </p:cNvPr>
          <p:cNvSpPr txBox="1"/>
          <p:nvPr/>
        </p:nvSpPr>
        <p:spPr>
          <a:xfrm>
            <a:off x="1605058" y="3820872"/>
            <a:ext cx="8981871" cy="816249"/>
          </a:xfrm>
          <a:prstGeom prst="rect">
            <a:avLst/>
          </a:prstGeom>
          <a:noFill/>
        </p:spPr>
        <p:txBody>
          <a:bodyPr wrap="square" rtlCol="0">
            <a:spAutoFit/>
          </a:bodyPr>
          <a:lstStyle/>
          <a:p>
            <a:pPr algn="ctr">
              <a:lnSpc>
                <a:spcPct val="150000"/>
              </a:lnSpc>
            </a:pPr>
            <a:r>
              <a:rPr lang="en-US" sz="3600" b="1" dirty="0">
                <a:latin typeface="Century Gothic" panose="020B0502020202020204" pitchFamily="34" charset="0"/>
              </a:rPr>
              <a:t>24 hours a day – 7 days a week</a:t>
            </a:r>
          </a:p>
        </p:txBody>
      </p:sp>
      <p:sp>
        <p:nvSpPr>
          <p:cNvPr id="17" name="TextBox 16">
            <a:extLst>
              <a:ext uri="{FF2B5EF4-FFF2-40B4-BE49-F238E27FC236}">
                <a16:creationId xmlns:a16="http://schemas.microsoft.com/office/drawing/2014/main" id="{90DE2D9E-61DC-A34D-B34A-093C71067E80}"/>
              </a:ext>
            </a:extLst>
          </p:cNvPr>
          <p:cNvSpPr txBox="1"/>
          <p:nvPr/>
        </p:nvSpPr>
        <p:spPr>
          <a:xfrm>
            <a:off x="1605058" y="5102607"/>
            <a:ext cx="8981871" cy="955518"/>
          </a:xfrm>
          <a:prstGeom prst="rect">
            <a:avLst/>
          </a:prstGeom>
          <a:noFill/>
        </p:spPr>
        <p:txBody>
          <a:bodyPr wrap="square" rtlCol="0">
            <a:spAutoFit/>
          </a:bodyPr>
          <a:lstStyle/>
          <a:p>
            <a:pPr algn="ctr">
              <a:lnSpc>
                <a:spcPct val="150000"/>
              </a:lnSpc>
            </a:pPr>
            <a:r>
              <a:rPr lang="en-US" sz="2000" b="1" i="1" dirty="0">
                <a:latin typeface="Century Gothic" panose="020B0502020202020204" pitchFamily="34" charset="0"/>
              </a:rPr>
              <a:t>For serious physical abuse and sexual abuse, also contact the state police and local law enforcement.</a:t>
            </a:r>
          </a:p>
        </p:txBody>
      </p:sp>
    </p:spTree>
    <p:extLst>
      <p:ext uri="{BB962C8B-B14F-4D97-AF65-F5344CB8AC3E}">
        <p14:creationId xmlns:p14="http://schemas.microsoft.com/office/powerpoint/2010/main" val="375675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4EA31E5-16E9-494D-9CD1-B54707D2D9ED}"/>
              </a:ext>
            </a:extLst>
          </p:cNvPr>
          <p:cNvSpPr/>
          <p:nvPr/>
        </p:nvSpPr>
        <p:spPr>
          <a:xfrm>
            <a:off x="726113" y="-24177"/>
            <a:ext cx="133165" cy="6882177"/>
          </a:xfrm>
          <a:prstGeom prst="rect">
            <a:avLst/>
          </a:prstGeom>
          <a:solidFill>
            <a:srgbClr val="CBD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1F7F8E-B842-4154-ACB3-CCFBBDB8EBCD}"/>
              </a:ext>
            </a:extLst>
          </p:cNvPr>
          <p:cNvSpPr/>
          <p:nvPr/>
        </p:nvSpPr>
        <p:spPr>
          <a:xfrm>
            <a:off x="233465" y="-13233"/>
            <a:ext cx="408562" cy="68712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8620653-C6F0-4D6C-9276-6A4AF3DF603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9763812" y="5979593"/>
            <a:ext cx="2054061" cy="539075"/>
          </a:xfrm>
          <a:prstGeom prst="rect">
            <a:avLst/>
          </a:prstGeom>
        </p:spPr>
      </p:pic>
      <p:cxnSp>
        <p:nvCxnSpPr>
          <p:cNvPr id="13" name="Straight Connector 12">
            <a:extLst>
              <a:ext uri="{FF2B5EF4-FFF2-40B4-BE49-F238E27FC236}">
                <a16:creationId xmlns:a16="http://schemas.microsoft.com/office/drawing/2014/main" id="{864EC806-327B-48F9-8502-0920C43ED6CD}"/>
              </a:ext>
            </a:extLst>
          </p:cNvPr>
          <p:cNvCxnSpPr>
            <a:cxnSpLocks/>
          </p:cNvCxnSpPr>
          <p:nvPr/>
        </p:nvCxnSpPr>
        <p:spPr>
          <a:xfrm flipH="1">
            <a:off x="859278" y="6343200"/>
            <a:ext cx="8706753" cy="0"/>
          </a:xfrm>
          <a:prstGeom prst="line">
            <a:avLst/>
          </a:prstGeom>
          <a:ln w="28575" cap="rnd">
            <a:solidFill>
              <a:schemeClr val="bg2">
                <a:lumMod val="5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9F68F68-7FB7-E741-B6D4-ED382E0C7FA9}"/>
              </a:ext>
            </a:extLst>
          </p:cNvPr>
          <p:cNvSpPr txBox="1"/>
          <p:nvPr/>
        </p:nvSpPr>
        <p:spPr>
          <a:xfrm>
            <a:off x="1605059" y="459244"/>
            <a:ext cx="8981871" cy="816249"/>
          </a:xfrm>
          <a:prstGeom prst="rect">
            <a:avLst/>
          </a:prstGeom>
          <a:noFill/>
        </p:spPr>
        <p:txBody>
          <a:bodyPr wrap="square" rtlCol="0">
            <a:spAutoFit/>
          </a:bodyPr>
          <a:lstStyle/>
          <a:p>
            <a:pPr algn="ctr">
              <a:lnSpc>
                <a:spcPct val="150000"/>
              </a:lnSpc>
            </a:pPr>
            <a:r>
              <a:rPr lang="en-US" sz="3600" b="1" dirty="0">
                <a:latin typeface="Century Gothic" panose="020B0502020202020204" pitchFamily="34" charset="0"/>
              </a:rPr>
              <a:t>How do you make a report?</a:t>
            </a:r>
          </a:p>
        </p:txBody>
      </p:sp>
      <p:cxnSp>
        <p:nvCxnSpPr>
          <p:cNvPr id="9" name="Straight Connector 8">
            <a:extLst>
              <a:ext uri="{FF2B5EF4-FFF2-40B4-BE49-F238E27FC236}">
                <a16:creationId xmlns:a16="http://schemas.microsoft.com/office/drawing/2014/main" id="{9D46E586-2F31-DB4B-9038-4BDD28695CC1}"/>
              </a:ext>
            </a:extLst>
          </p:cNvPr>
          <p:cNvCxnSpPr>
            <a:cxnSpLocks/>
          </p:cNvCxnSpPr>
          <p:nvPr/>
        </p:nvCxnSpPr>
        <p:spPr>
          <a:xfrm>
            <a:off x="2112639" y="1490024"/>
            <a:ext cx="7966710" cy="0"/>
          </a:xfrm>
          <a:prstGeom prst="line">
            <a:avLst/>
          </a:prstGeom>
          <a:ln w="19050">
            <a:solidFill>
              <a:srgbClr val="CBD6E6"/>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0DE2D9E-61DC-A34D-B34A-093C71067E80}"/>
              </a:ext>
            </a:extLst>
          </p:cNvPr>
          <p:cNvSpPr txBox="1"/>
          <p:nvPr/>
        </p:nvSpPr>
        <p:spPr>
          <a:xfrm>
            <a:off x="1605058" y="2012463"/>
            <a:ext cx="8981871" cy="372614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b="1" dirty="0">
                <a:latin typeface="Century Gothic" panose="020B0502020202020204" pitchFamily="34" charset="0"/>
              </a:rPr>
              <a:t>Call WV Child Abuse and Neglect Hotline, 1-800-352-6513.</a:t>
            </a:r>
          </a:p>
          <a:p>
            <a:pPr marL="342900" indent="-342900">
              <a:lnSpc>
                <a:spcPct val="150000"/>
              </a:lnSpc>
              <a:buFont typeface="Arial" panose="020B0604020202020204" pitchFamily="34" charset="0"/>
              <a:buChar char="•"/>
            </a:pPr>
            <a:r>
              <a:rPr lang="en-US" sz="2000" b="1" dirty="0">
                <a:latin typeface="Century Gothic" panose="020B0502020202020204" pitchFamily="34" charset="0"/>
              </a:rPr>
              <a:t>For serious physical abuse or sexual abuse, also contact the state police and local law enforcement. </a:t>
            </a:r>
          </a:p>
          <a:p>
            <a:pPr marL="342900" indent="-342900">
              <a:lnSpc>
                <a:spcPct val="150000"/>
              </a:lnSpc>
              <a:buFont typeface="Arial" panose="020B0604020202020204" pitchFamily="34" charset="0"/>
              <a:buChar char="•"/>
            </a:pPr>
            <a:r>
              <a:rPr lang="en-US" sz="2000" b="1" dirty="0">
                <a:latin typeface="Century Gothic" panose="020B0502020202020204" pitchFamily="34" charset="0"/>
              </a:rPr>
              <a:t>You should contact Child Protective Services (CPS) whenever you reasonable suspect a child has been abused or neglected or is subject to conditions where abuse or neglect is likely to occur. </a:t>
            </a:r>
          </a:p>
          <a:p>
            <a:pPr marL="342900" indent="-342900">
              <a:lnSpc>
                <a:spcPct val="150000"/>
              </a:lnSpc>
              <a:buFont typeface="Arial" panose="020B0604020202020204" pitchFamily="34" charset="0"/>
              <a:buChar char="•"/>
            </a:pPr>
            <a:r>
              <a:rPr lang="en-US" sz="2000" b="1" dirty="0">
                <a:latin typeface="Century Gothic" panose="020B0502020202020204" pitchFamily="34" charset="0"/>
              </a:rPr>
              <a:t>CPS will accept your report and determine, “</a:t>
            </a:r>
            <a:r>
              <a:rPr lang="en-US" sz="2000" b="1" i="1" dirty="0">
                <a:latin typeface="Century Gothic" panose="020B0502020202020204" pitchFamily="34" charset="0"/>
              </a:rPr>
              <a:t>Is the child safe or does the child need protected?”</a:t>
            </a:r>
          </a:p>
        </p:txBody>
      </p:sp>
    </p:spTree>
    <p:extLst>
      <p:ext uri="{BB962C8B-B14F-4D97-AF65-F5344CB8AC3E}">
        <p14:creationId xmlns:p14="http://schemas.microsoft.com/office/powerpoint/2010/main" val="931977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80138BF0-312A-C248-A9BC-48C9B1F02C9A}"/>
              </a:ext>
            </a:extLst>
          </p:cNvPr>
          <p:cNvSpPr/>
          <p:nvPr/>
        </p:nvSpPr>
        <p:spPr>
          <a:xfrm>
            <a:off x="2399489" y="615344"/>
            <a:ext cx="7393022" cy="560313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4EA31E5-16E9-494D-9CD1-B54707D2D9ED}"/>
              </a:ext>
            </a:extLst>
          </p:cNvPr>
          <p:cNvSpPr/>
          <p:nvPr/>
        </p:nvSpPr>
        <p:spPr>
          <a:xfrm>
            <a:off x="726113" y="-24177"/>
            <a:ext cx="133165" cy="6882177"/>
          </a:xfrm>
          <a:prstGeom prst="rect">
            <a:avLst/>
          </a:prstGeom>
          <a:solidFill>
            <a:srgbClr val="CBD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1F7F8E-B842-4154-ACB3-CCFBBDB8EBCD}"/>
              </a:ext>
            </a:extLst>
          </p:cNvPr>
          <p:cNvSpPr/>
          <p:nvPr/>
        </p:nvSpPr>
        <p:spPr>
          <a:xfrm>
            <a:off x="233465" y="-13233"/>
            <a:ext cx="408562" cy="68712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8620653-C6F0-4D6C-9276-6A4AF3DF603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9763812" y="5979593"/>
            <a:ext cx="2054061" cy="539075"/>
          </a:xfrm>
          <a:prstGeom prst="rect">
            <a:avLst/>
          </a:prstGeom>
        </p:spPr>
      </p:pic>
      <p:sp>
        <p:nvSpPr>
          <p:cNvPr id="7" name="TextBox 6">
            <a:extLst>
              <a:ext uri="{FF2B5EF4-FFF2-40B4-BE49-F238E27FC236}">
                <a16:creationId xmlns:a16="http://schemas.microsoft.com/office/drawing/2014/main" id="{E9F68F68-7FB7-E741-B6D4-ED382E0C7FA9}"/>
              </a:ext>
            </a:extLst>
          </p:cNvPr>
          <p:cNvSpPr txBox="1"/>
          <p:nvPr/>
        </p:nvSpPr>
        <p:spPr>
          <a:xfrm>
            <a:off x="2468559" y="2420548"/>
            <a:ext cx="7254882" cy="1992725"/>
          </a:xfrm>
          <a:prstGeom prst="rect">
            <a:avLst/>
          </a:prstGeom>
          <a:noFill/>
        </p:spPr>
        <p:txBody>
          <a:bodyPr wrap="square" rtlCol="0">
            <a:spAutoFit/>
          </a:bodyPr>
          <a:lstStyle/>
          <a:p>
            <a:pPr algn="ctr">
              <a:lnSpc>
                <a:spcPct val="150000"/>
              </a:lnSpc>
            </a:pPr>
            <a:r>
              <a:rPr lang="en-US" sz="4400" b="1" dirty="0">
                <a:latin typeface="Century Gothic" panose="020B0502020202020204" pitchFamily="34" charset="0"/>
              </a:rPr>
              <a:t>What happens when you make a report?</a:t>
            </a:r>
          </a:p>
        </p:txBody>
      </p:sp>
    </p:spTree>
    <p:extLst>
      <p:ext uri="{BB962C8B-B14F-4D97-AF65-F5344CB8AC3E}">
        <p14:creationId xmlns:p14="http://schemas.microsoft.com/office/powerpoint/2010/main" val="648805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4EA31E5-16E9-494D-9CD1-B54707D2D9ED}"/>
              </a:ext>
            </a:extLst>
          </p:cNvPr>
          <p:cNvSpPr/>
          <p:nvPr/>
        </p:nvSpPr>
        <p:spPr>
          <a:xfrm>
            <a:off x="726113" y="-24177"/>
            <a:ext cx="133165" cy="6882177"/>
          </a:xfrm>
          <a:prstGeom prst="rect">
            <a:avLst/>
          </a:prstGeom>
          <a:solidFill>
            <a:srgbClr val="CBD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1F7F8E-B842-4154-ACB3-CCFBBDB8EBCD}"/>
              </a:ext>
            </a:extLst>
          </p:cNvPr>
          <p:cNvSpPr/>
          <p:nvPr/>
        </p:nvSpPr>
        <p:spPr>
          <a:xfrm>
            <a:off x="233465" y="-13233"/>
            <a:ext cx="408562" cy="68712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8620653-C6F0-4D6C-9276-6A4AF3DF603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9763812" y="5979593"/>
            <a:ext cx="2054061" cy="539075"/>
          </a:xfrm>
          <a:prstGeom prst="rect">
            <a:avLst/>
          </a:prstGeom>
        </p:spPr>
      </p:pic>
      <p:pic>
        <p:nvPicPr>
          <p:cNvPr id="9" name="Picture 8">
            <a:extLst>
              <a:ext uri="{FF2B5EF4-FFF2-40B4-BE49-F238E27FC236}">
                <a16:creationId xmlns:a16="http://schemas.microsoft.com/office/drawing/2014/main" id="{881CEF18-C0E6-064D-8B33-367066EF3E13}"/>
              </a:ext>
            </a:extLst>
          </p:cNvPr>
          <p:cNvPicPr>
            <a:picLocks noChangeAspect="1"/>
          </p:cNvPicPr>
          <p:nvPr/>
        </p:nvPicPr>
        <p:blipFill>
          <a:blip r:embed="rId4"/>
          <a:stretch>
            <a:fillRect/>
          </a:stretch>
        </p:blipFill>
        <p:spPr>
          <a:xfrm>
            <a:off x="1543545" y="58086"/>
            <a:ext cx="8724717" cy="6741827"/>
          </a:xfrm>
          <a:prstGeom prst="rect">
            <a:avLst/>
          </a:prstGeom>
        </p:spPr>
      </p:pic>
    </p:spTree>
    <p:extLst>
      <p:ext uri="{BB962C8B-B14F-4D97-AF65-F5344CB8AC3E}">
        <p14:creationId xmlns:p14="http://schemas.microsoft.com/office/powerpoint/2010/main" val="219094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4EA31E5-16E9-494D-9CD1-B54707D2D9ED}"/>
              </a:ext>
            </a:extLst>
          </p:cNvPr>
          <p:cNvSpPr/>
          <p:nvPr/>
        </p:nvSpPr>
        <p:spPr>
          <a:xfrm>
            <a:off x="726113" y="-24177"/>
            <a:ext cx="133165" cy="6882177"/>
          </a:xfrm>
          <a:prstGeom prst="rect">
            <a:avLst/>
          </a:prstGeom>
          <a:solidFill>
            <a:srgbClr val="CBD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1F7F8E-B842-4154-ACB3-CCFBBDB8EBCD}"/>
              </a:ext>
            </a:extLst>
          </p:cNvPr>
          <p:cNvSpPr/>
          <p:nvPr/>
        </p:nvSpPr>
        <p:spPr>
          <a:xfrm>
            <a:off x="233465" y="-13233"/>
            <a:ext cx="408562" cy="68712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8620653-C6F0-4D6C-9276-6A4AF3DF603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9763812" y="5979593"/>
            <a:ext cx="2054061" cy="539075"/>
          </a:xfrm>
          <a:prstGeom prst="rect">
            <a:avLst/>
          </a:prstGeom>
        </p:spPr>
      </p:pic>
      <p:pic>
        <p:nvPicPr>
          <p:cNvPr id="6" name="Picture 5">
            <a:extLst>
              <a:ext uri="{FF2B5EF4-FFF2-40B4-BE49-F238E27FC236}">
                <a16:creationId xmlns:a16="http://schemas.microsoft.com/office/drawing/2014/main" id="{B2507203-8272-5C45-B13B-D693EA0D5B53}"/>
              </a:ext>
            </a:extLst>
          </p:cNvPr>
          <p:cNvPicPr>
            <a:picLocks noChangeAspect="1"/>
          </p:cNvPicPr>
          <p:nvPr/>
        </p:nvPicPr>
        <p:blipFill>
          <a:blip r:embed="rId4"/>
          <a:stretch>
            <a:fillRect/>
          </a:stretch>
        </p:blipFill>
        <p:spPr>
          <a:xfrm>
            <a:off x="1922318" y="-1"/>
            <a:ext cx="6487164" cy="8395153"/>
          </a:xfrm>
          <a:prstGeom prst="rect">
            <a:avLst/>
          </a:prstGeom>
        </p:spPr>
      </p:pic>
    </p:spTree>
    <p:extLst>
      <p:ext uri="{BB962C8B-B14F-4D97-AF65-F5344CB8AC3E}">
        <p14:creationId xmlns:p14="http://schemas.microsoft.com/office/powerpoint/2010/main" val="2314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4EA31E5-16E9-494D-9CD1-B54707D2D9ED}"/>
              </a:ext>
            </a:extLst>
          </p:cNvPr>
          <p:cNvSpPr/>
          <p:nvPr/>
        </p:nvSpPr>
        <p:spPr>
          <a:xfrm>
            <a:off x="726113" y="-24177"/>
            <a:ext cx="133165" cy="6882177"/>
          </a:xfrm>
          <a:prstGeom prst="rect">
            <a:avLst/>
          </a:prstGeom>
          <a:solidFill>
            <a:srgbClr val="CBD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1F7F8E-B842-4154-ACB3-CCFBBDB8EBCD}"/>
              </a:ext>
            </a:extLst>
          </p:cNvPr>
          <p:cNvSpPr/>
          <p:nvPr/>
        </p:nvSpPr>
        <p:spPr>
          <a:xfrm>
            <a:off x="233465" y="-13233"/>
            <a:ext cx="408562" cy="68712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8620653-C6F0-4D6C-9276-6A4AF3DF603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9763812" y="5979593"/>
            <a:ext cx="2054061" cy="539075"/>
          </a:xfrm>
          <a:prstGeom prst="rect">
            <a:avLst/>
          </a:prstGeom>
        </p:spPr>
      </p:pic>
      <p:cxnSp>
        <p:nvCxnSpPr>
          <p:cNvPr id="13" name="Straight Connector 12">
            <a:extLst>
              <a:ext uri="{FF2B5EF4-FFF2-40B4-BE49-F238E27FC236}">
                <a16:creationId xmlns:a16="http://schemas.microsoft.com/office/drawing/2014/main" id="{864EC806-327B-48F9-8502-0920C43ED6CD}"/>
              </a:ext>
            </a:extLst>
          </p:cNvPr>
          <p:cNvCxnSpPr>
            <a:cxnSpLocks/>
          </p:cNvCxnSpPr>
          <p:nvPr/>
        </p:nvCxnSpPr>
        <p:spPr>
          <a:xfrm flipH="1">
            <a:off x="859278" y="6343200"/>
            <a:ext cx="8706753" cy="0"/>
          </a:xfrm>
          <a:prstGeom prst="line">
            <a:avLst/>
          </a:prstGeom>
          <a:ln w="28575" cap="rnd">
            <a:solidFill>
              <a:schemeClr val="bg2">
                <a:lumMod val="5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9F68F68-7FB7-E741-B6D4-ED382E0C7FA9}"/>
              </a:ext>
            </a:extLst>
          </p:cNvPr>
          <p:cNvSpPr txBox="1"/>
          <p:nvPr/>
        </p:nvSpPr>
        <p:spPr>
          <a:xfrm>
            <a:off x="1035992" y="303140"/>
            <a:ext cx="10120002" cy="816249"/>
          </a:xfrm>
          <a:prstGeom prst="rect">
            <a:avLst/>
          </a:prstGeom>
          <a:noFill/>
        </p:spPr>
        <p:txBody>
          <a:bodyPr wrap="square" rtlCol="0">
            <a:spAutoFit/>
          </a:bodyPr>
          <a:lstStyle/>
          <a:p>
            <a:pPr algn="ctr">
              <a:lnSpc>
                <a:spcPct val="150000"/>
              </a:lnSpc>
            </a:pPr>
            <a:r>
              <a:rPr lang="en-US" sz="3600" b="1" dirty="0">
                <a:latin typeface="Century Gothic" panose="020B0502020202020204" pitchFamily="34" charset="0"/>
              </a:rPr>
              <a:t>What will CPS ask when you make a report?</a:t>
            </a:r>
          </a:p>
        </p:txBody>
      </p:sp>
      <p:cxnSp>
        <p:nvCxnSpPr>
          <p:cNvPr id="9" name="Straight Connector 8">
            <a:extLst>
              <a:ext uri="{FF2B5EF4-FFF2-40B4-BE49-F238E27FC236}">
                <a16:creationId xmlns:a16="http://schemas.microsoft.com/office/drawing/2014/main" id="{9D46E586-2F31-DB4B-9038-4BDD28695CC1}"/>
              </a:ext>
            </a:extLst>
          </p:cNvPr>
          <p:cNvCxnSpPr>
            <a:cxnSpLocks/>
          </p:cNvCxnSpPr>
          <p:nvPr/>
        </p:nvCxnSpPr>
        <p:spPr>
          <a:xfrm>
            <a:off x="2112639" y="1490024"/>
            <a:ext cx="7966710" cy="0"/>
          </a:xfrm>
          <a:prstGeom prst="line">
            <a:avLst/>
          </a:prstGeom>
          <a:ln w="19050">
            <a:solidFill>
              <a:srgbClr val="CBD6E6"/>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0DE2D9E-61DC-A34D-B34A-093C71067E80}"/>
              </a:ext>
            </a:extLst>
          </p:cNvPr>
          <p:cNvSpPr txBox="1"/>
          <p:nvPr/>
        </p:nvSpPr>
        <p:spPr>
          <a:xfrm>
            <a:off x="1605057" y="1599652"/>
            <a:ext cx="8981871" cy="4649478"/>
          </a:xfrm>
          <a:prstGeom prst="rect">
            <a:avLst/>
          </a:prstGeom>
          <a:noFill/>
        </p:spPr>
        <p:txBody>
          <a:bodyPr wrap="square" rtlCol="0">
            <a:spAutoFit/>
          </a:bodyPr>
          <a:lstStyle/>
          <a:p>
            <a:pPr>
              <a:lnSpc>
                <a:spcPct val="150000"/>
              </a:lnSpc>
            </a:pPr>
            <a:r>
              <a:rPr lang="en-US" sz="2000" b="1" dirty="0">
                <a:latin typeface="Century Gothic" panose="020B0502020202020204" pitchFamily="34" charset="0"/>
              </a:rPr>
              <a:t>When making a report, the mandated reporter may be asked information concerning the following:</a:t>
            </a:r>
          </a:p>
          <a:p>
            <a:pPr marL="342900" indent="-342900">
              <a:lnSpc>
                <a:spcPct val="150000"/>
              </a:lnSpc>
              <a:buFont typeface="Arial" panose="020B0604020202020204" pitchFamily="34" charset="0"/>
              <a:buChar char="•"/>
            </a:pPr>
            <a:r>
              <a:rPr lang="en-US" sz="2000" b="1" dirty="0">
                <a:latin typeface="Century Gothic" panose="020B0502020202020204" pitchFamily="34" charset="0"/>
              </a:rPr>
              <a:t>Client – family demographics</a:t>
            </a:r>
          </a:p>
          <a:p>
            <a:pPr marL="342900" indent="-342900">
              <a:lnSpc>
                <a:spcPct val="150000"/>
              </a:lnSpc>
              <a:buFont typeface="Arial" panose="020B0604020202020204" pitchFamily="34" charset="0"/>
              <a:buChar char="•"/>
            </a:pPr>
            <a:r>
              <a:rPr lang="en-US" sz="2000" b="1" dirty="0">
                <a:latin typeface="Century Gothic" panose="020B0502020202020204" pitchFamily="34" charset="0"/>
              </a:rPr>
              <a:t>Alleged child abuse and/or neglect</a:t>
            </a:r>
          </a:p>
          <a:p>
            <a:pPr marL="342900" indent="-342900">
              <a:lnSpc>
                <a:spcPct val="150000"/>
              </a:lnSpc>
              <a:buFont typeface="Arial" panose="020B0604020202020204" pitchFamily="34" charset="0"/>
              <a:buChar char="•"/>
            </a:pPr>
            <a:r>
              <a:rPr lang="en-US" sz="2000" b="1" dirty="0">
                <a:latin typeface="Century Gothic" panose="020B0502020202020204" pitchFamily="34" charset="0"/>
              </a:rPr>
              <a:t>Specific caregiver behavior indicative of child abuse and neglect</a:t>
            </a:r>
          </a:p>
          <a:p>
            <a:pPr marL="342900" indent="-342900">
              <a:lnSpc>
                <a:spcPct val="150000"/>
              </a:lnSpc>
              <a:buFont typeface="Arial" panose="020B0604020202020204" pitchFamily="34" charset="0"/>
              <a:buChar char="•"/>
            </a:pPr>
            <a:r>
              <a:rPr lang="en-US" sz="2000" b="1" dirty="0">
                <a:latin typeface="Century Gothic" panose="020B0502020202020204" pitchFamily="34" charset="0"/>
              </a:rPr>
              <a:t>Events and circumstances associated with or accompanying the child abuse or neglect</a:t>
            </a:r>
          </a:p>
          <a:p>
            <a:pPr marL="342900" indent="-342900">
              <a:lnSpc>
                <a:spcPct val="150000"/>
              </a:lnSpc>
              <a:buFont typeface="Arial" panose="020B0604020202020204" pitchFamily="34" charset="0"/>
              <a:buChar char="•"/>
            </a:pPr>
            <a:r>
              <a:rPr lang="en-US" sz="2000" b="1" dirty="0">
                <a:latin typeface="Century Gothic" panose="020B0502020202020204" pitchFamily="34" charset="0"/>
              </a:rPr>
              <a:t>Effects of child abuse or neglect; present danger and/or impending danger; caregiver behavior on child; child’s condition resulting from the child abuse or neglect; and/or family condition</a:t>
            </a:r>
          </a:p>
        </p:txBody>
      </p:sp>
    </p:spTree>
    <p:extLst>
      <p:ext uri="{BB962C8B-B14F-4D97-AF65-F5344CB8AC3E}">
        <p14:creationId xmlns:p14="http://schemas.microsoft.com/office/powerpoint/2010/main" val="4544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4EA31E5-16E9-494D-9CD1-B54707D2D9ED}"/>
              </a:ext>
            </a:extLst>
          </p:cNvPr>
          <p:cNvSpPr/>
          <p:nvPr/>
        </p:nvSpPr>
        <p:spPr>
          <a:xfrm>
            <a:off x="726113" y="-24177"/>
            <a:ext cx="133165" cy="6882177"/>
          </a:xfrm>
          <a:prstGeom prst="rect">
            <a:avLst/>
          </a:prstGeom>
          <a:solidFill>
            <a:srgbClr val="CBD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1F7F8E-B842-4154-ACB3-CCFBBDB8EBCD}"/>
              </a:ext>
            </a:extLst>
          </p:cNvPr>
          <p:cNvSpPr/>
          <p:nvPr/>
        </p:nvSpPr>
        <p:spPr>
          <a:xfrm>
            <a:off x="233465" y="-13233"/>
            <a:ext cx="408562" cy="68712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8620653-C6F0-4D6C-9276-6A4AF3DF603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9763812" y="5979593"/>
            <a:ext cx="2054061" cy="539075"/>
          </a:xfrm>
          <a:prstGeom prst="rect">
            <a:avLst/>
          </a:prstGeom>
        </p:spPr>
      </p:pic>
      <p:cxnSp>
        <p:nvCxnSpPr>
          <p:cNvPr id="13" name="Straight Connector 12">
            <a:extLst>
              <a:ext uri="{FF2B5EF4-FFF2-40B4-BE49-F238E27FC236}">
                <a16:creationId xmlns:a16="http://schemas.microsoft.com/office/drawing/2014/main" id="{864EC806-327B-48F9-8502-0920C43ED6CD}"/>
              </a:ext>
            </a:extLst>
          </p:cNvPr>
          <p:cNvCxnSpPr>
            <a:cxnSpLocks/>
          </p:cNvCxnSpPr>
          <p:nvPr/>
        </p:nvCxnSpPr>
        <p:spPr>
          <a:xfrm flipH="1">
            <a:off x="859278" y="6343200"/>
            <a:ext cx="8706753" cy="0"/>
          </a:xfrm>
          <a:prstGeom prst="line">
            <a:avLst/>
          </a:prstGeom>
          <a:ln w="28575" cap="rnd">
            <a:solidFill>
              <a:schemeClr val="bg2">
                <a:lumMod val="5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9F68F68-7FB7-E741-B6D4-ED382E0C7FA9}"/>
              </a:ext>
            </a:extLst>
          </p:cNvPr>
          <p:cNvSpPr txBox="1"/>
          <p:nvPr/>
        </p:nvSpPr>
        <p:spPr>
          <a:xfrm>
            <a:off x="1035992" y="303140"/>
            <a:ext cx="10120002" cy="816249"/>
          </a:xfrm>
          <a:prstGeom prst="rect">
            <a:avLst/>
          </a:prstGeom>
          <a:noFill/>
        </p:spPr>
        <p:txBody>
          <a:bodyPr wrap="square" rtlCol="0">
            <a:spAutoFit/>
          </a:bodyPr>
          <a:lstStyle/>
          <a:p>
            <a:pPr algn="ctr">
              <a:lnSpc>
                <a:spcPct val="150000"/>
              </a:lnSpc>
            </a:pPr>
            <a:r>
              <a:rPr lang="en-US" sz="3600" b="1" dirty="0">
                <a:latin typeface="Century Gothic" panose="020B0502020202020204" pitchFamily="34" charset="0"/>
              </a:rPr>
              <a:t>What will CPS ask when you make a report?</a:t>
            </a:r>
          </a:p>
        </p:txBody>
      </p:sp>
      <p:cxnSp>
        <p:nvCxnSpPr>
          <p:cNvPr id="9" name="Straight Connector 8">
            <a:extLst>
              <a:ext uri="{FF2B5EF4-FFF2-40B4-BE49-F238E27FC236}">
                <a16:creationId xmlns:a16="http://schemas.microsoft.com/office/drawing/2014/main" id="{9D46E586-2F31-DB4B-9038-4BDD28695CC1}"/>
              </a:ext>
            </a:extLst>
          </p:cNvPr>
          <p:cNvCxnSpPr>
            <a:cxnSpLocks/>
          </p:cNvCxnSpPr>
          <p:nvPr/>
        </p:nvCxnSpPr>
        <p:spPr>
          <a:xfrm>
            <a:off x="2112639" y="1490024"/>
            <a:ext cx="7966710" cy="0"/>
          </a:xfrm>
          <a:prstGeom prst="line">
            <a:avLst/>
          </a:prstGeom>
          <a:ln w="19050">
            <a:solidFill>
              <a:srgbClr val="CBD6E6"/>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0DE2D9E-61DC-A34D-B34A-093C71067E80}"/>
              </a:ext>
            </a:extLst>
          </p:cNvPr>
          <p:cNvSpPr txBox="1"/>
          <p:nvPr/>
        </p:nvSpPr>
        <p:spPr>
          <a:xfrm>
            <a:off x="1605057" y="1907174"/>
            <a:ext cx="8981871" cy="3615926"/>
          </a:xfrm>
          <a:prstGeom prst="rect">
            <a:avLst/>
          </a:prstGeom>
          <a:noFill/>
        </p:spPr>
        <p:txBody>
          <a:bodyPr wrap="square" rtlCol="0">
            <a:spAutoFit/>
          </a:bodyPr>
          <a:lstStyle/>
          <a:p>
            <a:pPr>
              <a:lnSpc>
                <a:spcPct val="150000"/>
              </a:lnSpc>
            </a:pPr>
            <a:r>
              <a:rPr lang="en-US" sz="2600" b="1" dirty="0">
                <a:latin typeface="Century Gothic" panose="020B0502020202020204" pitchFamily="34" charset="0"/>
              </a:rPr>
              <a:t>Available information about the child(ren) including:</a:t>
            </a:r>
          </a:p>
          <a:p>
            <a:pPr marL="342900" indent="-342900">
              <a:lnSpc>
                <a:spcPct val="150000"/>
              </a:lnSpc>
              <a:buFont typeface="Arial" panose="020B0604020202020204" pitchFamily="34" charset="0"/>
              <a:buChar char="•"/>
            </a:pPr>
            <a:r>
              <a:rPr lang="en-US" sz="2600" b="1" dirty="0">
                <a:latin typeface="Century Gothic" panose="020B0502020202020204" pitchFamily="34" charset="0"/>
              </a:rPr>
              <a:t>General condition and functioning</a:t>
            </a:r>
          </a:p>
          <a:p>
            <a:pPr marL="342900" indent="-342900">
              <a:lnSpc>
                <a:spcPct val="150000"/>
              </a:lnSpc>
              <a:buFont typeface="Arial" panose="020B0604020202020204" pitchFamily="34" charset="0"/>
              <a:buChar char="•"/>
            </a:pPr>
            <a:r>
              <a:rPr lang="en-US" sz="2600" b="1" dirty="0">
                <a:latin typeface="Century Gothic" panose="020B0502020202020204" pitchFamily="34" charset="0"/>
              </a:rPr>
              <a:t>Location</a:t>
            </a:r>
          </a:p>
          <a:p>
            <a:pPr marL="342900" indent="-342900">
              <a:lnSpc>
                <a:spcPct val="150000"/>
              </a:lnSpc>
              <a:buFont typeface="Arial" panose="020B0604020202020204" pitchFamily="34" charset="0"/>
              <a:buChar char="•"/>
            </a:pPr>
            <a:r>
              <a:rPr lang="en-US" sz="2600" b="1" dirty="0">
                <a:latin typeface="Century Gothic" panose="020B0502020202020204" pitchFamily="34" charset="0"/>
              </a:rPr>
              <a:t>State of mind/emotion; specific fear</a:t>
            </a:r>
          </a:p>
          <a:p>
            <a:pPr marL="342900" indent="-342900">
              <a:lnSpc>
                <a:spcPct val="150000"/>
              </a:lnSpc>
              <a:buFont typeface="Arial" panose="020B0604020202020204" pitchFamily="34" charset="0"/>
              <a:buChar char="•"/>
            </a:pPr>
            <a:r>
              <a:rPr lang="en-US" sz="2600" b="1" dirty="0">
                <a:latin typeface="Century Gothic" panose="020B0502020202020204" pitchFamily="34" charset="0"/>
              </a:rPr>
              <a:t>Proximity of threat</a:t>
            </a:r>
          </a:p>
          <a:p>
            <a:pPr marL="342900" indent="-342900">
              <a:lnSpc>
                <a:spcPct val="150000"/>
              </a:lnSpc>
              <a:buFont typeface="Arial" panose="020B0604020202020204" pitchFamily="34" charset="0"/>
              <a:buChar char="•"/>
            </a:pPr>
            <a:r>
              <a:rPr lang="en-US" sz="2600" b="1" dirty="0">
                <a:latin typeface="Century Gothic" panose="020B0502020202020204" pitchFamily="34" charset="0"/>
              </a:rPr>
              <a:t>Access to those who can help and protect</a:t>
            </a:r>
          </a:p>
        </p:txBody>
      </p:sp>
    </p:spTree>
    <p:extLst>
      <p:ext uri="{BB962C8B-B14F-4D97-AF65-F5344CB8AC3E}">
        <p14:creationId xmlns:p14="http://schemas.microsoft.com/office/powerpoint/2010/main" val="2217801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2651" y="224353"/>
            <a:ext cx="9412427" cy="1821974"/>
          </a:xfrm>
          <a:prstGeom prst="rect">
            <a:avLst/>
          </a:prstGeom>
          <a:noFill/>
        </p:spPr>
        <p:txBody>
          <a:bodyPr wrap="square" rtlCol="0">
            <a:spAutoFit/>
          </a:bodyPr>
          <a:lstStyle/>
          <a:p>
            <a:pPr algn="ctr">
              <a:lnSpc>
                <a:spcPct val="150000"/>
              </a:lnSpc>
            </a:pPr>
            <a:r>
              <a:rPr lang="en-US" sz="4000" b="1" dirty="0">
                <a:latin typeface="Century Gothic" panose="020B0502020202020204" pitchFamily="34" charset="0"/>
              </a:rPr>
              <a:t>An Overdue Conversation</a:t>
            </a:r>
          </a:p>
          <a:p>
            <a:pPr algn="ctr">
              <a:lnSpc>
                <a:spcPct val="150000"/>
              </a:lnSpc>
            </a:pPr>
            <a:endParaRPr lang="en-US" sz="4000" dirty="0">
              <a:latin typeface="Century Gothic" panose="020B0502020202020204" pitchFamily="34" charset="0"/>
            </a:endParaRPr>
          </a:p>
        </p:txBody>
      </p:sp>
      <p:sp>
        <p:nvSpPr>
          <p:cNvPr id="15" name="Rectangle 14">
            <a:extLst>
              <a:ext uri="{FF2B5EF4-FFF2-40B4-BE49-F238E27FC236}">
                <a16:creationId xmlns:a16="http://schemas.microsoft.com/office/drawing/2014/main" id="{24EA31E5-16E9-494D-9CD1-B54707D2D9ED}"/>
              </a:ext>
            </a:extLst>
          </p:cNvPr>
          <p:cNvSpPr/>
          <p:nvPr/>
        </p:nvSpPr>
        <p:spPr>
          <a:xfrm>
            <a:off x="726113" y="-24177"/>
            <a:ext cx="133165" cy="6882177"/>
          </a:xfrm>
          <a:prstGeom prst="rect">
            <a:avLst/>
          </a:prstGeom>
          <a:solidFill>
            <a:srgbClr val="CBD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1F7F8E-B842-4154-ACB3-CCFBBDB8EBCD}"/>
              </a:ext>
            </a:extLst>
          </p:cNvPr>
          <p:cNvSpPr/>
          <p:nvPr/>
        </p:nvSpPr>
        <p:spPr>
          <a:xfrm>
            <a:off x="233465" y="-13233"/>
            <a:ext cx="408562" cy="68712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8620653-C6F0-4D6C-9276-6A4AF3DF603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9763812" y="5979593"/>
            <a:ext cx="2054061" cy="539075"/>
          </a:xfrm>
          <a:prstGeom prst="rect">
            <a:avLst/>
          </a:prstGeom>
        </p:spPr>
      </p:pic>
      <p:cxnSp>
        <p:nvCxnSpPr>
          <p:cNvPr id="13" name="Straight Connector 12">
            <a:extLst>
              <a:ext uri="{FF2B5EF4-FFF2-40B4-BE49-F238E27FC236}">
                <a16:creationId xmlns:a16="http://schemas.microsoft.com/office/drawing/2014/main" id="{864EC806-327B-48F9-8502-0920C43ED6CD}"/>
              </a:ext>
            </a:extLst>
          </p:cNvPr>
          <p:cNvCxnSpPr>
            <a:cxnSpLocks/>
          </p:cNvCxnSpPr>
          <p:nvPr/>
        </p:nvCxnSpPr>
        <p:spPr>
          <a:xfrm flipH="1">
            <a:off x="859278" y="6343200"/>
            <a:ext cx="8706753" cy="0"/>
          </a:xfrm>
          <a:prstGeom prst="line">
            <a:avLst/>
          </a:prstGeom>
          <a:ln w="28575" cap="rnd">
            <a:solidFill>
              <a:schemeClr val="bg2">
                <a:lumMod val="5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0F7B475-EB58-478A-8AFD-564ACC02F791}"/>
              </a:ext>
            </a:extLst>
          </p:cNvPr>
          <p:cNvSpPr txBox="1"/>
          <p:nvPr/>
        </p:nvSpPr>
        <p:spPr>
          <a:xfrm>
            <a:off x="1066922" y="1648256"/>
            <a:ext cx="10754883" cy="3970318"/>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Century Gothic" panose="020B0502020202020204" pitchFamily="34" charset="0"/>
              </a:rPr>
              <a:t>Child abuse and especially sexual abuse is rarely discussed.</a:t>
            </a:r>
          </a:p>
          <a:p>
            <a:pPr marL="571500" indent="-571500">
              <a:buFont typeface="Arial" panose="020B0604020202020204" pitchFamily="34" charset="0"/>
              <a:buChar char="•"/>
            </a:pPr>
            <a:r>
              <a:rPr lang="en-US" sz="3600" dirty="0">
                <a:latin typeface="Century Gothic" panose="020B0502020202020204" pitchFamily="34" charset="0"/>
              </a:rPr>
              <a:t>Conversation has historically been taboo.</a:t>
            </a:r>
          </a:p>
          <a:p>
            <a:pPr marL="571500" indent="-571500">
              <a:buFont typeface="Arial" panose="020B0604020202020204" pitchFamily="34" charset="0"/>
              <a:buChar char="•"/>
            </a:pPr>
            <a:r>
              <a:rPr lang="en-US" sz="3600" dirty="0">
                <a:latin typeface="Century Gothic" panose="020B0502020202020204" pitchFamily="34" charset="0"/>
              </a:rPr>
              <a:t>Recent attention to the impact of sexual abuse and assault on children and vulnerable people. Individuals and communities are starting to act. </a:t>
            </a:r>
          </a:p>
        </p:txBody>
      </p:sp>
      <p:cxnSp>
        <p:nvCxnSpPr>
          <p:cNvPr id="4" name="Straight Connector 3">
            <a:extLst>
              <a:ext uri="{FF2B5EF4-FFF2-40B4-BE49-F238E27FC236}">
                <a16:creationId xmlns:a16="http://schemas.microsoft.com/office/drawing/2014/main" id="{A4B1E6A3-5FBD-4351-A7E0-688A91F90B1C}"/>
              </a:ext>
            </a:extLst>
          </p:cNvPr>
          <p:cNvCxnSpPr/>
          <p:nvPr/>
        </p:nvCxnSpPr>
        <p:spPr>
          <a:xfrm>
            <a:off x="2900378" y="1082708"/>
            <a:ext cx="6829777" cy="0"/>
          </a:xfrm>
          <a:prstGeom prst="line">
            <a:avLst/>
          </a:prstGeom>
          <a:ln w="19050">
            <a:solidFill>
              <a:srgbClr val="CBD6E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360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4EA31E5-16E9-494D-9CD1-B54707D2D9ED}"/>
              </a:ext>
            </a:extLst>
          </p:cNvPr>
          <p:cNvSpPr/>
          <p:nvPr/>
        </p:nvSpPr>
        <p:spPr>
          <a:xfrm>
            <a:off x="726113" y="-24177"/>
            <a:ext cx="133165" cy="6882177"/>
          </a:xfrm>
          <a:prstGeom prst="rect">
            <a:avLst/>
          </a:prstGeom>
          <a:solidFill>
            <a:srgbClr val="CBD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1F7F8E-B842-4154-ACB3-CCFBBDB8EBCD}"/>
              </a:ext>
            </a:extLst>
          </p:cNvPr>
          <p:cNvSpPr/>
          <p:nvPr/>
        </p:nvSpPr>
        <p:spPr>
          <a:xfrm>
            <a:off x="233465" y="-13233"/>
            <a:ext cx="408562" cy="68712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8620653-C6F0-4D6C-9276-6A4AF3DF603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9763812" y="5979593"/>
            <a:ext cx="2054061" cy="539075"/>
          </a:xfrm>
          <a:prstGeom prst="rect">
            <a:avLst/>
          </a:prstGeom>
        </p:spPr>
      </p:pic>
      <p:cxnSp>
        <p:nvCxnSpPr>
          <p:cNvPr id="13" name="Straight Connector 12">
            <a:extLst>
              <a:ext uri="{FF2B5EF4-FFF2-40B4-BE49-F238E27FC236}">
                <a16:creationId xmlns:a16="http://schemas.microsoft.com/office/drawing/2014/main" id="{864EC806-327B-48F9-8502-0920C43ED6CD}"/>
              </a:ext>
            </a:extLst>
          </p:cNvPr>
          <p:cNvCxnSpPr>
            <a:cxnSpLocks/>
          </p:cNvCxnSpPr>
          <p:nvPr/>
        </p:nvCxnSpPr>
        <p:spPr>
          <a:xfrm flipH="1">
            <a:off x="859278" y="6343200"/>
            <a:ext cx="8706753" cy="0"/>
          </a:xfrm>
          <a:prstGeom prst="line">
            <a:avLst/>
          </a:prstGeom>
          <a:ln w="28575" cap="rnd">
            <a:solidFill>
              <a:schemeClr val="bg2">
                <a:lumMod val="5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9F68F68-7FB7-E741-B6D4-ED382E0C7FA9}"/>
              </a:ext>
            </a:extLst>
          </p:cNvPr>
          <p:cNvSpPr txBox="1"/>
          <p:nvPr/>
        </p:nvSpPr>
        <p:spPr>
          <a:xfrm>
            <a:off x="1035992" y="303140"/>
            <a:ext cx="10120002" cy="816249"/>
          </a:xfrm>
          <a:prstGeom prst="rect">
            <a:avLst/>
          </a:prstGeom>
          <a:noFill/>
        </p:spPr>
        <p:txBody>
          <a:bodyPr wrap="square" rtlCol="0">
            <a:spAutoFit/>
          </a:bodyPr>
          <a:lstStyle/>
          <a:p>
            <a:pPr algn="ctr">
              <a:lnSpc>
                <a:spcPct val="150000"/>
              </a:lnSpc>
            </a:pPr>
            <a:r>
              <a:rPr lang="en-US" sz="3600" b="1" dirty="0">
                <a:latin typeface="Century Gothic" panose="020B0502020202020204" pitchFamily="34" charset="0"/>
              </a:rPr>
              <a:t>What will CPS ask when you make a report?</a:t>
            </a:r>
          </a:p>
        </p:txBody>
      </p:sp>
      <p:cxnSp>
        <p:nvCxnSpPr>
          <p:cNvPr id="9" name="Straight Connector 8">
            <a:extLst>
              <a:ext uri="{FF2B5EF4-FFF2-40B4-BE49-F238E27FC236}">
                <a16:creationId xmlns:a16="http://schemas.microsoft.com/office/drawing/2014/main" id="{9D46E586-2F31-DB4B-9038-4BDD28695CC1}"/>
              </a:ext>
            </a:extLst>
          </p:cNvPr>
          <p:cNvCxnSpPr>
            <a:cxnSpLocks/>
          </p:cNvCxnSpPr>
          <p:nvPr/>
        </p:nvCxnSpPr>
        <p:spPr>
          <a:xfrm>
            <a:off x="2112639" y="1490024"/>
            <a:ext cx="7966710" cy="0"/>
          </a:xfrm>
          <a:prstGeom prst="line">
            <a:avLst/>
          </a:prstGeom>
          <a:ln w="19050">
            <a:solidFill>
              <a:srgbClr val="CBD6E6"/>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0DE2D9E-61DC-A34D-B34A-093C71067E80}"/>
              </a:ext>
            </a:extLst>
          </p:cNvPr>
          <p:cNvSpPr txBox="1"/>
          <p:nvPr/>
        </p:nvSpPr>
        <p:spPr>
          <a:xfrm>
            <a:off x="1274317" y="1640588"/>
            <a:ext cx="7013649" cy="4187813"/>
          </a:xfrm>
          <a:prstGeom prst="rect">
            <a:avLst/>
          </a:prstGeom>
          <a:noFill/>
        </p:spPr>
        <p:txBody>
          <a:bodyPr wrap="square" rtlCol="0">
            <a:spAutoFit/>
          </a:bodyPr>
          <a:lstStyle/>
          <a:p>
            <a:pPr>
              <a:lnSpc>
                <a:spcPct val="150000"/>
              </a:lnSpc>
            </a:pPr>
            <a:r>
              <a:rPr lang="en-US" sz="2000" b="1" dirty="0">
                <a:latin typeface="Century Gothic" panose="020B0502020202020204" pitchFamily="34" charset="0"/>
              </a:rPr>
              <a:t>Available information about the caregiver(s) including:</a:t>
            </a:r>
          </a:p>
          <a:p>
            <a:pPr marL="342900" indent="-342900">
              <a:lnSpc>
                <a:spcPct val="150000"/>
              </a:lnSpc>
              <a:buFont typeface="Arial" panose="020B0604020202020204" pitchFamily="34" charset="0"/>
              <a:buChar char="•"/>
            </a:pPr>
            <a:r>
              <a:rPr lang="en-US" sz="2000" b="1" dirty="0">
                <a:latin typeface="Century Gothic" panose="020B0502020202020204" pitchFamily="34" charset="0"/>
              </a:rPr>
              <a:t>General functioning</a:t>
            </a:r>
          </a:p>
          <a:p>
            <a:pPr marL="342900" indent="-342900">
              <a:lnSpc>
                <a:spcPct val="150000"/>
              </a:lnSpc>
              <a:buFont typeface="Arial" panose="020B0604020202020204" pitchFamily="34" charset="0"/>
              <a:buChar char="•"/>
            </a:pPr>
            <a:r>
              <a:rPr lang="en-US" sz="2000" b="1" dirty="0">
                <a:latin typeface="Century Gothic" panose="020B0502020202020204" pitchFamily="34" charset="0"/>
              </a:rPr>
              <a:t>General parenting</a:t>
            </a:r>
          </a:p>
          <a:p>
            <a:pPr marL="342900" indent="-342900">
              <a:lnSpc>
                <a:spcPct val="150000"/>
              </a:lnSpc>
              <a:buFont typeface="Arial" panose="020B0604020202020204" pitchFamily="34" charset="0"/>
              <a:buChar char="•"/>
            </a:pPr>
            <a:r>
              <a:rPr lang="en-US" sz="2000" b="1" dirty="0">
                <a:latin typeface="Century Gothic" panose="020B0502020202020204" pitchFamily="34" charset="0"/>
              </a:rPr>
              <a:t>General state of mind/emotion</a:t>
            </a:r>
          </a:p>
          <a:p>
            <a:pPr marL="342900" indent="-342900">
              <a:lnSpc>
                <a:spcPct val="150000"/>
              </a:lnSpc>
              <a:buFont typeface="Arial" panose="020B0604020202020204" pitchFamily="34" charset="0"/>
              <a:buChar char="•"/>
            </a:pPr>
            <a:r>
              <a:rPr lang="en-US" sz="2000" b="1" dirty="0">
                <a:latin typeface="Century Gothic" panose="020B0502020202020204" pitchFamily="34" charset="0"/>
              </a:rPr>
              <a:t>Current location</a:t>
            </a:r>
          </a:p>
          <a:p>
            <a:pPr marL="342900" indent="-342900">
              <a:lnSpc>
                <a:spcPct val="150000"/>
              </a:lnSpc>
              <a:buFont typeface="Arial" panose="020B0604020202020204" pitchFamily="34" charset="0"/>
              <a:buChar char="•"/>
            </a:pPr>
            <a:r>
              <a:rPr lang="en-US" sz="2000" b="1" dirty="0">
                <a:latin typeface="Century Gothic" panose="020B0502020202020204" pitchFamily="34" charset="0"/>
              </a:rPr>
              <a:t>Community relations</a:t>
            </a:r>
          </a:p>
          <a:p>
            <a:pPr marL="342900" indent="-342900">
              <a:lnSpc>
                <a:spcPct val="150000"/>
              </a:lnSpc>
              <a:buFont typeface="Arial" panose="020B0604020202020204" pitchFamily="34" charset="0"/>
              <a:buChar char="•"/>
            </a:pPr>
            <a:r>
              <a:rPr lang="en-US" sz="2000" b="1" dirty="0">
                <a:latin typeface="Century Gothic" panose="020B0502020202020204" pitchFamily="34" charset="0"/>
              </a:rPr>
              <a:t>Employment</a:t>
            </a:r>
          </a:p>
          <a:p>
            <a:pPr marL="342900" indent="-342900">
              <a:lnSpc>
                <a:spcPct val="150000"/>
              </a:lnSpc>
              <a:buFont typeface="Arial" panose="020B0604020202020204" pitchFamily="34" charset="0"/>
              <a:buChar char="•"/>
            </a:pPr>
            <a:r>
              <a:rPr lang="en-US" sz="2000" b="1" dirty="0">
                <a:latin typeface="Century Gothic" panose="020B0502020202020204" pitchFamily="34" charset="0"/>
              </a:rPr>
              <a:t>Use of substances</a:t>
            </a:r>
          </a:p>
          <a:p>
            <a:pPr marL="342900" indent="-342900">
              <a:lnSpc>
                <a:spcPct val="150000"/>
              </a:lnSpc>
              <a:buFont typeface="Arial" panose="020B0604020202020204" pitchFamily="34" charset="0"/>
              <a:buChar char="•"/>
            </a:pPr>
            <a:r>
              <a:rPr lang="en-US" sz="2000" b="1" dirty="0">
                <a:latin typeface="Century Gothic" panose="020B0502020202020204" pitchFamily="34" charset="0"/>
              </a:rPr>
              <a:t>Mental health functioning</a:t>
            </a:r>
          </a:p>
        </p:txBody>
      </p:sp>
      <p:sp>
        <p:nvSpPr>
          <p:cNvPr id="2" name="TextBox 1">
            <a:extLst>
              <a:ext uri="{FF2B5EF4-FFF2-40B4-BE49-F238E27FC236}">
                <a16:creationId xmlns:a16="http://schemas.microsoft.com/office/drawing/2014/main" id="{7104D082-D803-EB4B-AEDB-B5C5E0418166}"/>
              </a:ext>
            </a:extLst>
          </p:cNvPr>
          <p:cNvSpPr txBox="1"/>
          <p:nvPr/>
        </p:nvSpPr>
        <p:spPr>
          <a:xfrm>
            <a:off x="6593563" y="2285396"/>
            <a:ext cx="4872324" cy="1631216"/>
          </a:xfrm>
          <a:prstGeom prst="rect">
            <a:avLst/>
          </a:prstGeom>
          <a:noFill/>
        </p:spPr>
        <p:txBody>
          <a:bodyPr wrap="square" rtlCol="0">
            <a:spAutoFit/>
          </a:bodyPr>
          <a:lstStyle/>
          <a:p>
            <a:pPr marL="342900" indent="-342900">
              <a:buFont typeface="Arial" panose="020B0604020202020204" pitchFamily="34" charset="0"/>
              <a:buChar char="•"/>
            </a:pPr>
            <a:r>
              <a:rPr lang="en-US" sz="2000" b="1" dirty="0">
                <a:latin typeface="Century Gothic" panose="020B0502020202020204" pitchFamily="34" charset="0"/>
              </a:rPr>
              <a:t>Attitudes toward/perceptions of child(ren)</a:t>
            </a:r>
          </a:p>
          <a:p>
            <a:pPr marL="342900" indent="-342900">
              <a:buFont typeface="Arial" panose="020B0604020202020204" pitchFamily="34" charset="0"/>
              <a:buChar char="•"/>
            </a:pPr>
            <a:r>
              <a:rPr lang="en-US" sz="2000" b="1" dirty="0">
                <a:latin typeface="Century Gothic" panose="020B0502020202020204" pitchFamily="34" charset="0"/>
              </a:rPr>
              <a:t>Previous relevant history, including CPS history</a:t>
            </a:r>
          </a:p>
          <a:p>
            <a:pPr marL="342900" indent="-342900">
              <a:buFont typeface="Arial" panose="020B0604020202020204" pitchFamily="34" charset="0"/>
              <a:buChar char="•"/>
            </a:pPr>
            <a:r>
              <a:rPr lang="en-US" sz="2000" b="1" dirty="0">
                <a:latin typeface="Century Gothic" panose="020B0502020202020204" pitchFamily="34" charset="0"/>
              </a:rPr>
              <a:t>Likely response to CPS</a:t>
            </a:r>
          </a:p>
        </p:txBody>
      </p:sp>
    </p:spTree>
    <p:extLst>
      <p:ext uri="{BB962C8B-B14F-4D97-AF65-F5344CB8AC3E}">
        <p14:creationId xmlns:p14="http://schemas.microsoft.com/office/powerpoint/2010/main" val="165237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4EA31E5-16E9-494D-9CD1-B54707D2D9ED}"/>
              </a:ext>
            </a:extLst>
          </p:cNvPr>
          <p:cNvSpPr/>
          <p:nvPr/>
        </p:nvSpPr>
        <p:spPr>
          <a:xfrm>
            <a:off x="726113" y="-24177"/>
            <a:ext cx="133165" cy="6882177"/>
          </a:xfrm>
          <a:prstGeom prst="rect">
            <a:avLst/>
          </a:prstGeom>
          <a:solidFill>
            <a:srgbClr val="CBD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1F7F8E-B842-4154-ACB3-CCFBBDB8EBCD}"/>
              </a:ext>
            </a:extLst>
          </p:cNvPr>
          <p:cNvSpPr/>
          <p:nvPr/>
        </p:nvSpPr>
        <p:spPr>
          <a:xfrm>
            <a:off x="233465" y="-13233"/>
            <a:ext cx="408562" cy="68712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8620653-C6F0-4D6C-9276-6A4AF3DF603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9763812" y="5979593"/>
            <a:ext cx="2054061" cy="539075"/>
          </a:xfrm>
          <a:prstGeom prst="rect">
            <a:avLst/>
          </a:prstGeom>
        </p:spPr>
      </p:pic>
      <p:sp>
        <p:nvSpPr>
          <p:cNvPr id="7" name="TextBox 6">
            <a:extLst>
              <a:ext uri="{FF2B5EF4-FFF2-40B4-BE49-F238E27FC236}">
                <a16:creationId xmlns:a16="http://schemas.microsoft.com/office/drawing/2014/main" id="{E9F68F68-7FB7-E741-B6D4-ED382E0C7FA9}"/>
              </a:ext>
            </a:extLst>
          </p:cNvPr>
          <p:cNvSpPr txBox="1"/>
          <p:nvPr/>
        </p:nvSpPr>
        <p:spPr>
          <a:xfrm>
            <a:off x="1035992" y="303140"/>
            <a:ext cx="10120002" cy="816249"/>
          </a:xfrm>
          <a:prstGeom prst="rect">
            <a:avLst/>
          </a:prstGeom>
          <a:noFill/>
        </p:spPr>
        <p:txBody>
          <a:bodyPr wrap="square" rtlCol="0">
            <a:spAutoFit/>
          </a:bodyPr>
          <a:lstStyle/>
          <a:p>
            <a:pPr algn="ctr">
              <a:lnSpc>
                <a:spcPct val="150000"/>
              </a:lnSpc>
            </a:pPr>
            <a:r>
              <a:rPr lang="en-US" sz="3600" b="1" dirty="0">
                <a:latin typeface="Century Gothic" panose="020B0502020202020204" pitchFamily="34" charset="0"/>
              </a:rPr>
              <a:t>What will CPS ask when you make a report?</a:t>
            </a:r>
          </a:p>
        </p:txBody>
      </p:sp>
      <p:cxnSp>
        <p:nvCxnSpPr>
          <p:cNvPr id="9" name="Straight Connector 8">
            <a:extLst>
              <a:ext uri="{FF2B5EF4-FFF2-40B4-BE49-F238E27FC236}">
                <a16:creationId xmlns:a16="http://schemas.microsoft.com/office/drawing/2014/main" id="{9D46E586-2F31-DB4B-9038-4BDD28695CC1}"/>
              </a:ext>
            </a:extLst>
          </p:cNvPr>
          <p:cNvCxnSpPr>
            <a:cxnSpLocks/>
          </p:cNvCxnSpPr>
          <p:nvPr/>
        </p:nvCxnSpPr>
        <p:spPr>
          <a:xfrm>
            <a:off x="2112638" y="1452940"/>
            <a:ext cx="7966710" cy="0"/>
          </a:xfrm>
          <a:prstGeom prst="line">
            <a:avLst/>
          </a:prstGeom>
          <a:ln w="19050">
            <a:solidFill>
              <a:srgbClr val="CBD6E6"/>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0DE2D9E-61DC-A34D-B34A-093C71067E80}"/>
              </a:ext>
            </a:extLst>
          </p:cNvPr>
          <p:cNvSpPr txBox="1"/>
          <p:nvPr/>
        </p:nvSpPr>
        <p:spPr>
          <a:xfrm>
            <a:off x="943364" y="1452939"/>
            <a:ext cx="5927388" cy="5209439"/>
          </a:xfrm>
          <a:prstGeom prst="rect">
            <a:avLst/>
          </a:prstGeom>
          <a:noFill/>
        </p:spPr>
        <p:txBody>
          <a:bodyPr wrap="square" rtlCol="0">
            <a:spAutoFit/>
          </a:bodyPr>
          <a:lstStyle/>
          <a:p>
            <a:pPr>
              <a:lnSpc>
                <a:spcPct val="150000"/>
              </a:lnSpc>
            </a:pPr>
            <a:r>
              <a:rPr lang="en-US" sz="2200" b="1" dirty="0">
                <a:latin typeface="Century Gothic" panose="020B0502020202020204" pitchFamily="34" charset="0"/>
              </a:rPr>
              <a:t>Available information about the family including</a:t>
            </a:r>
            <a:r>
              <a:rPr lang="en-US" sz="2000" b="1" dirty="0">
                <a:latin typeface="Century Gothic" panose="020B0502020202020204" pitchFamily="34" charset="0"/>
              </a:rPr>
              <a:t>:</a:t>
            </a:r>
          </a:p>
          <a:p>
            <a:pPr marL="342900" indent="-342900">
              <a:lnSpc>
                <a:spcPct val="150000"/>
              </a:lnSpc>
              <a:buFont typeface="Arial" panose="020B0604020202020204" pitchFamily="34" charset="0"/>
              <a:buChar char="•"/>
            </a:pPr>
            <a:r>
              <a:rPr lang="en-US" b="1" dirty="0">
                <a:latin typeface="Century Gothic" panose="020B0502020202020204" pitchFamily="34" charset="0"/>
              </a:rPr>
              <a:t>Domestic violence, including power, control, entitlement</a:t>
            </a:r>
          </a:p>
          <a:p>
            <a:pPr marL="342900" indent="-342900">
              <a:lnSpc>
                <a:spcPct val="150000"/>
              </a:lnSpc>
              <a:buFont typeface="Arial" panose="020B0604020202020204" pitchFamily="34" charset="0"/>
              <a:buChar char="•"/>
            </a:pPr>
            <a:r>
              <a:rPr lang="en-US" b="1" dirty="0">
                <a:latin typeface="Century Gothic" panose="020B0502020202020204" pitchFamily="34" charset="0"/>
              </a:rPr>
              <a:t>Living arrangements</a:t>
            </a:r>
          </a:p>
          <a:p>
            <a:pPr marL="342900" indent="-342900">
              <a:lnSpc>
                <a:spcPct val="150000"/>
              </a:lnSpc>
              <a:buFont typeface="Arial" panose="020B0604020202020204" pitchFamily="34" charset="0"/>
              <a:buChar char="•"/>
            </a:pPr>
            <a:r>
              <a:rPr lang="en-US" b="1" dirty="0">
                <a:latin typeface="Century Gothic" panose="020B0502020202020204" pitchFamily="34" charset="0"/>
              </a:rPr>
              <a:t>Household composition</a:t>
            </a:r>
          </a:p>
          <a:p>
            <a:pPr marL="342900" indent="-342900">
              <a:lnSpc>
                <a:spcPct val="150000"/>
              </a:lnSpc>
              <a:buFont typeface="Arial" panose="020B0604020202020204" pitchFamily="34" charset="0"/>
              <a:buChar char="•"/>
            </a:pPr>
            <a:r>
              <a:rPr lang="en-US" b="1" dirty="0">
                <a:latin typeface="Century Gothic" panose="020B0502020202020204" pitchFamily="34" charset="0"/>
              </a:rPr>
              <a:t>Household activity – including people in and out</a:t>
            </a:r>
          </a:p>
          <a:p>
            <a:pPr marL="342900" indent="-342900">
              <a:lnSpc>
                <a:spcPct val="150000"/>
              </a:lnSpc>
              <a:buFont typeface="Arial" panose="020B0604020202020204" pitchFamily="34" charset="0"/>
              <a:buChar char="•"/>
            </a:pPr>
            <a:r>
              <a:rPr lang="en-US" b="1" dirty="0">
                <a:latin typeface="Century Gothic" panose="020B0502020202020204" pitchFamily="34" charset="0"/>
              </a:rPr>
              <a:t>Condition of residence</a:t>
            </a:r>
          </a:p>
          <a:p>
            <a:pPr marL="342900" indent="-342900">
              <a:lnSpc>
                <a:spcPct val="150000"/>
              </a:lnSpc>
              <a:buFont typeface="Arial" panose="020B0604020202020204" pitchFamily="34" charset="0"/>
              <a:buChar char="•"/>
            </a:pPr>
            <a:r>
              <a:rPr lang="en-US" b="1" dirty="0">
                <a:latin typeface="Century Gothic" panose="020B0502020202020204" pitchFamily="34" charset="0"/>
              </a:rPr>
              <a:t>Description of any possible/likely emergency circumstances</a:t>
            </a:r>
          </a:p>
          <a:p>
            <a:pPr marL="342900" indent="-342900">
              <a:lnSpc>
                <a:spcPct val="150000"/>
              </a:lnSpc>
              <a:buFont typeface="Arial" panose="020B0604020202020204" pitchFamily="34" charset="0"/>
              <a:buChar char="•"/>
            </a:pPr>
            <a:r>
              <a:rPr lang="en-US" b="1" dirty="0">
                <a:latin typeface="Century Gothic" panose="020B0502020202020204" pitchFamily="34" charset="0"/>
              </a:rPr>
              <a:t>Identification of protective adults who are or may be available</a:t>
            </a:r>
          </a:p>
        </p:txBody>
      </p:sp>
      <p:sp>
        <p:nvSpPr>
          <p:cNvPr id="3" name="Rectangle 2">
            <a:extLst>
              <a:ext uri="{FF2B5EF4-FFF2-40B4-BE49-F238E27FC236}">
                <a16:creationId xmlns:a16="http://schemas.microsoft.com/office/drawing/2014/main" id="{19A1E592-6379-2144-8738-86990C201A25}"/>
              </a:ext>
            </a:extLst>
          </p:cNvPr>
          <p:cNvSpPr/>
          <p:nvPr/>
        </p:nvSpPr>
        <p:spPr>
          <a:xfrm>
            <a:off x="6631506" y="1753020"/>
            <a:ext cx="5674468" cy="4609275"/>
          </a:xfrm>
          <a:prstGeom prst="rect">
            <a:avLst/>
          </a:prstGeom>
        </p:spPr>
        <p:txBody>
          <a:bodyPr wrap="square">
            <a:spAutoFit/>
          </a:bodyPr>
          <a:lstStyle/>
          <a:p>
            <a:pPr marL="342900" indent="-342900">
              <a:lnSpc>
                <a:spcPct val="150000"/>
              </a:lnSpc>
              <a:buFont typeface="Arial" panose="020B0604020202020204" pitchFamily="34" charset="0"/>
              <a:buChar char="•"/>
            </a:pPr>
            <a:r>
              <a:rPr lang="en-US" b="1" dirty="0">
                <a:latin typeface="Century Gothic" panose="020B0502020202020204" pitchFamily="34" charset="0"/>
              </a:rPr>
              <a:t>The reporter’s name, relationship to the family, motivation and source of information, if possible: why the reporter is reporting now; and any actions that the reporter suggests could occur</a:t>
            </a:r>
          </a:p>
          <a:p>
            <a:pPr marL="342900" indent="-342900">
              <a:lnSpc>
                <a:spcPct val="150000"/>
              </a:lnSpc>
              <a:buFont typeface="Arial" panose="020B0604020202020204" pitchFamily="34" charset="0"/>
              <a:buChar char="•"/>
            </a:pPr>
            <a:r>
              <a:rPr lang="en-US" b="1" dirty="0">
                <a:latin typeface="Century Gothic" panose="020B0502020202020204" pitchFamily="34" charset="0"/>
              </a:rPr>
              <a:t>Information concerning the name and the contact information for biological parents who are not subject of the report</a:t>
            </a:r>
          </a:p>
          <a:p>
            <a:pPr marL="342900" indent="-342900">
              <a:lnSpc>
                <a:spcPct val="150000"/>
              </a:lnSpc>
              <a:buFont typeface="Arial" panose="020B0604020202020204" pitchFamily="34" charset="0"/>
              <a:buChar char="•"/>
            </a:pPr>
            <a:r>
              <a:rPr lang="en-US" b="1" dirty="0">
                <a:latin typeface="Century Gothic" panose="020B0502020202020204" pitchFamily="34" charset="0"/>
              </a:rPr>
              <a:t>The names and contact information of other people with information regarding the child and/or family</a:t>
            </a:r>
          </a:p>
        </p:txBody>
      </p:sp>
    </p:spTree>
    <p:extLst>
      <p:ext uri="{BB962C8B-B14F-4D97-AF65-F5344CB8AC3E}">
        <p14:creationId xmlns:p14="http://schemas.microsoft.com/office/powerpoint/2010/main" val="155220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33DD44-3F74-EC41-AB9F-4458A363EA33}"/>
              </a:ext>
            </a:extLst>
          </p:cNvPr>
          <p:cNvSpPr/>
          <p:nvPr/>
        </p:nvSpPr>
        <p:spPr>
          <a:xfrm>
            <a:off x="1303506" y="1793987"/>
            <a:ext cx="10162381" cy="318368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4EA31E5-16E9-494D-9CD1-B54707D2D9ED}"/>
              </a:ext>
            </a:extLst>
          </p:cNvPr>
          <p:cNvSpPr/>
          <p:nvPr/>
        </p:nvSpPr>
        <p:spPr>
          <a:xfrm>
            <a:off x="726113" y="-24177"/>
            <a:ext cx="133165" cy="6882177"/>
          </a:xfrm>
          <a:prstGeom prst="rect">
            <a:avLst/>
          </a:prstGeom>
          <a:solidFill>
            <a:srgbClr val="CBD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1F7F8E-B842-4154-ACB3-CCFBBDB8EBCD}"/>
              </a:ext>
            </a:extLst>
          </p:cNvPr>
          <p:cNvSpPr/>
          <p:nvPr/>
        </p:nvSpPr>
        <p:spPr>
          <a:xfrm>
            <a:off x="233465" y="-13233"/>
            <a:ext cx="408562" cy="68712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8620653-C6F0-4D6C-9276-6A4AF3DF603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9763812" y="5979593"/>
            <a:ext cx="2054061" cy="539075"/>
          </a:xfrm>
          <a:prstGeom prst="rect">
            <a:avLst/>
          </a:prstGeom>
        </p:spPr>
      </p:pic>
      <p:cxnSp>
        <p:nvCxnSpPr>
          <p:cNvPr id="13" name="Straight Connector 12">
            <a:extLst>
              <a:ext uri="{FF2B5EF4-FFF2-40B4-BE49-F238E27FC236}">
                <a16:creationId xmlns:a16="http://schemas.microsoft.com/office/drawing/2014/main" id="{864EC806-327B-48F9-8502-0920C43ED6CD}"/>
              </a:ext>
            </a:extLst>
          </p:cNvPr>
          <p:cNvCxnSpPr>
            <a:cxnSpLocks/>
          </p:cNvCxnSpPr>
          <p:nvPr/>
        </p:nvCxnSpPr>
        <p:spPr>
          <a:xfrm flipH="1">
            <a:off x="859278" y="6343200"/>
            <a:ext cx="8706753" cy="0"/>
          </a:xfrm>
          <a:prstGeom prst="line">
            <a:avLst/>
          </a:prstGeom>
          <a:ln w="28575" cap="rnd">
            <a:solidFill>
              <a:schemeClr val="bg2">
                <a:lumMod val="5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9F68F68-7FB7-E741-B6D4-ED382E0C7FA9}"/>
              </a:ext>
            </a:extLst>
          </p:cNvPr>
          <p:cNvSpPr txBox="1"/>
          <p:nvPr/>
        </p:nvSpPr>
        <p:spPr>
          <a:xfrm>
            <a:off x="1605059" y="459244"/>
            <a:ext cx="8981871" cy="816249"/>
          </a:xfrm>
          <a:prstGeom prst="rect">
            <a:avLst/>
          </a:prstGeom>
          <a:noFill/>
        </p:spPr>
        <p:txBody>
          <a:bodyPr wrap="square" rtlCol="0">
            <a:spAutoFit/>
          </a:bodyPr>
          <a:lstStyle/>
          <a:p>
            <a:pPr algn="ctr">
              <a:lnSpc>
                <a:spcPct val="150000"/>
              </a:lnSpc>
            </a:pPr>
            <a:r>
              <a:rPr lang="en-US" sz="3600" b="1" dirty="0">
                <a:latin typeface="Century Gothic" panose="020B0502020202020204" pitchFamily="34" charset="0"/>
              </a:rPr>
              <a:t>To Whom Do You Report?</a:t>
            </a:r>
          </a:p>
        </p:txBody>
      </p:sp>
      <p:cxnSp>
        <p:nvCxnSpPr>
          <p:cNvPr id="9" name="Straight Connector 8">
            <a:extLst>
              <a:ext uri="{FF2B5EF4-FFF2-40B4-BE49-F238E27FC236}">
                <a16:creationId xmlns:a16="http://schemas.microsoft.com/office/drawing/2014/main" id="{9D46E586-2F31-DB4B-9038-4BDD28695CC1}"/>
              </a:ext>
            </a:extLst>
          </p:cNvPr>
          <p:cNvCxnSpPr>
            <a:cxnSpLocks/>
          </p:cNvCxnSpPr>
          <p:nvPr/>
        </p:nvCxnSpPr>
        <p:spPr>
          <a:xfrm>
            <a:off x="2112639" y="1490024"/>
            <a:ext cx="7966710" cy="0"/>
          </a:xfrm>
          <a:prstGeom prst="line">
            <a:avLst/>
          </a:prstGeom>
          <a:ln w="19050">
            <a:solidFill>
              <a:srgbClr val="CBD6E6"/>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6A816DA-72B0-AF4F-8D63-3AF7309BB61C}"/>
              </a:ext>
            </a:extLst>
          </p:cNvPr>
          <p:cNvSpPr txBox="1"/>
          <p:nvPr/>
        </p:nvSpPr>
        <p:spPr>
          <a:xfrm>
            <a:off x="1605058" y="1979655"/>
            <a:ext cx="8981871" cy="816249"/>
          </a:xfrm>
          <a:prstGeom prst="rect">
            <a:avLst/>
          </a:prstGeom>
          <a:noFill/>
        </p:spPr>
        <p:txBody>
          <a:bodyPr wrap="square" rtlCol="0">
            <a:spAutoFit/>
          </a:bodyPr>
          <a:lstStyle/>
          <a:p>
            <a:pPr algn="ctr">
              <a:lnSpc>
                <a:spcPct val="150000"/>
              </a:lnSpc>
            </a:pPr>
            <a:r>
              <a:rPr lang="en-US" sz="3600" b="1" dirty="0">
                <a:latin typeface="Century Gothic" panose="020B0502020202020204" pitchFamily="34" charset="0"/>
              </a:rPr>
              <a:t>WV Child Abuse and Neglect Hotline</a:t>
            </a:r>
          </a:p>
        </p:txBody>
      </p:sp>
      <p:sp>
        <p:nvSpPr>
          <p:cNvPr id="14" name="TextBox 13">
            <a:extLst>
              <a:ext uri="{FF2B5EF4-FFF2-40B4-BE49-F238E27FC236}">
                <a16:creationId xmlns:a16="http://schemas.microsoft.com/office/drawing/2014/main" id="{2EA3F355-AF10-F743-B9B4-DE6B1489DAA1}"/>
              </a:ext>
            </a:extLst>
          </p:cNvPr>
          <p:cNvSpPr txBox="1"/>
          <p:nvPr/>
        </p:nvSpPr>
        <p:spPr>
          <a:xfrm>
            <a:off x="1605058" y="2981572"/>
            <a:ext cx="8981871" cy="816249"/>
          </a:xfrm>
          <a:prstGeom prst="rect">
            <a:avLst/>
          </a:prstGeom>
          <a:noFill/>
        </p:spPr>
        <p:txBody>
          <a:bodyPr wrap="square" rtlCol="0">
            <a:spAutoFit/>
          </a:bodyPr>
          <a:lstStyle/>
          <a:p>
            <a:pPr algn="ctr">
              <a:lnSpc>
                <a:spcPct val="150000"/>
              </a:lnSpc>
            </a:pPr>
            <a:r>
              <a:rPr lang="en-US" sz="3600" b="1" dirty="0">
                <a:latin typeface="Century Gothic" panose="020B0502020202020204" pitchFamily="34" charset="0"/>
              </a:rPr>
              <a:t>1-800-352-6513</a:t>
            </a:r>
          </a:p>
        </p:txBody>
      </p:sp>
      <p:sp>
        <p:nvSpPr>
          <p:cNvPr id="16" name="TextBox 15">
            <a:extLst>
              <a:ext uri="{FF2B5EF4-FFF2-40B4-BE49-F238E27FC236}">
                <a16:creationId xmlns:a16="http://schemas.microsoft.com/office/drawing/2014/main" id="{D37AA66F-98F4-F742-A55B-1E2469ABA2AB}"/>
              </a:ext>
            </a:extLst>
          </p:cNvPr>
          <p:cNvSpPr txBox="1"/>
          <p:nvPr/>
        </p:nvSpPr>
        <p:spPr>
          <a:xfrm>
            <a:off x="1605058" y="3820872"/>
            <a:ext cx="8981871" cy="816249"/>
          </a:xfrm>
          <a:prstGeom prst="rect">
            <a:avLst/>
          </a:prstGeom>
          <a:noFill/>
        </p:spPr>
        <p:txBody>
          <a:bodyPr wrap="square" rtlCol="0">
            <a:spAutoFit/>
          </a:bodyPr>
          <a:lstStyle/>
          <a:p>
            <a:pPr algn="ctr">
              <a:lnSpc>
                <a:spcPct val="150000"/>
              </a:lnSpc>
            </a:pPr>
            <a:r>
              <a:rPr lang="en-US" sz="3600" b="1" dirty="0">
                <a:latin typeface="Century Gothic" panose="020B0502020202020204" pitchFamily="34" charset="0"/>
              </a:rPr>
              <a:t>24 hours a day – 7 days a week</a:t>
            </a:r>
          </a:p>
        </p:txBody>
      </p:sp>
      <p:sp>
        <p:nvSpPr>
          <p:cNvPr id="17" name="TextBox 16">
            <a:extLst>
              <a:ext uri="{FF2B5EF4-FFF2-40B4-BE49-F238E27FC236}">
                <a16:creationId xmlns:a16="http://schemas.microsoft.com/office/drawing/2014/main" id="{90DE2D9E-61DC-A34D-B34A-093C71067E80}"/>
              </a:ext>
            </a:extLst>
          </p:cNvPr>
          <p:cNvSpPr txBox="1"/>
          <p:nvPr/>
        </p:nvSpPr>
        <p:spPr>
          <a:xfrm>
            <a:off x="1605058" y="5102607"/>
            <a:ext cx="8981871" cy="955518"/>
          </a:xfrm>
          <a:prstGeom prst="rect">
            <a:avLst/>
          </a:prstGeom>
          <a:noFill/>
        </p:spPr>
        <p:txBody>
          <a:bodyPr wrap="square" rtlCol="0">
            <a:spAutoFit/>
          </a:bodyPr>
          <a:lstStyle/>
          <a:p>
            <a:pPr algn="ctr">
              <a:lnSpc>
                <a:spcPct val="150000"/>
              </a:lnSpc>
            </a:pPr>
            <a:r>
              <a:rPr lang="en-US" sz="2000" b="1" i="1" dirty="0">
                <a:latin typeface="Century Gothic" panose="020B0502020202020204" pitchFamily="34" charset="0"/>
              </a:rPr>
              <a:t>For serious physical abuse and sexual abuse, also contact the state police and local law enforcement.</a:t>
            </a:r>
          </a:p>
        </p:txBody>
      </p:sp>
    </p:spTree>
    <p:extLst>
      <p:ext uri="{BB962C8B-B14F-4D97-AF65-F5344CB8AC3E}">
        <p14:creationId xmlns:p14="http://schemas.microsoft.com/office/powerpoint/2010/main" val="404224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4EA31E5-16E9-494D-9CD1-B54707D2D9ED}"/>
              </a:ext>
            </a:extLst>
          </p:cNvPr>
          <p:cNvSpPr/>
          <p:nvPr/>
        </p:nvSpPr>
        <p:spPr>
          <a:xfrm>
            <a:off x="726113" y="-24177"/>
            <a:ext cx="133165" cy="6882177"/>
          </a:xfrm>
          <a:prstGeom prst="rect">
            <a:avLst/>
          </a:prstGeom>
          <a:solidFill>
            <a:srgbClr val="CBD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1F7F8E-B842-4154-ACB3-CCFBBDB8EBCD}"/>
              </a:ext>
            </a:extLst>
          </p:cNvPr>
          <p:cNvSpPr/>
          <p:nvPr/>
        </p:nvSpPr>
        <p:spPr>
          <a:xfrm>
            <a:off x="233465" y="-13233"/>
            <a:ext cx="408562" cy="68712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8620653-C6F0-4D6C-9276-6A4AF3DF603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9763812" y="5979593"/>
            <a:ext cx="2054061" cy="539075"/>
          </a:xfrm>
          <a:prstGeom prst="rect">
            <a:avLst/>
          </a:prstGeom>
        </p:spPr>
      </p:pic>
      <p:cxnSp>
        <p:nvCxnSpPr>
          <p:cNvPr id="13" name="Straight Connector 12">
            <a:extLst>
              <a:ext uri="{FF2B5EF4-FFF2-40B4-BE49-F238E27FC236}">
                <a16:creationId xmlns:a16="http://schemas.microsoft.com/office/drawing/2014/main" id="{864EC806-327B-48F9-8502-0920C43ED6CD}"/>
              </a:ext>
            </a:extLst>
          </p:cNvPr>
          <p:cNvCxnSpPr>
            <a:cxnSpLocks/>
          </p:cNvCxnSpPr>
          <p:nvPr/>
        </p:nvCxnSpPr>
        <p:spPr>
          <a:xfrm flipH="1">
            <a:off x="859278" y="6343200"/>
            <a:ext cx="8706753" cy="0"/>
          </a:xfrm>
          <a:prstGeom prst="line">
            <a:avLst/>
          </a:prstGeom>
          <a:ln w="28575" cap="rnd">
            <a:solidFill>
              <a:schemeClr val="bg2">
                <a:lumMod val="5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9F68F68-7FB7-E741-B6D4-ED382E0C7FA9}"/>
              </a:ext>
            </a:extLst>
          </p:cNvPr>
          <p:cNvSpPr txBox="1"/>
          <p:nvPr/>
        </p:nvSpPr>
        <p:spPr>
          <a:xfrm>
            <a:off x="2138573" y="2593320"/>
            <a:ext cx="7914853" cy="1647182"/>
          </a:xfrm>
          <a:prstGeom prst="rect">
            <a:avLst/>
          </a:prstGeom>
          <a:noFill/>
        </p:spPr>
        <p:txBody>
          <a:bodyPr wrap="square" rtlCol="0">
            <a:spAutoFit/>
          </a:bodyPr>
          <a:lstStyle/>
          <a:p>
            <a:pPr algn="ctr">
              <a:lnSpc>
                <a:spcPct val="150000"/>
              </a:lnSpc>
            </a:pPr>
            <a:r>
              <a:rPr lang="en-US" sz="3600" b="1" dirty="0">
                <a:latin typeface="Century Gothic" panose="020B0502020202020204" pitchFamily="34" charset="0"/>
              </a:rPr>
              <a:t>Preventing Child Sexual Abuse Adult Boundary Violations</a:t>
            </a:r>
          </a:p>
        </p:txBody>
      </p:sp>
    </p:spTree>
    <p:extLst>
      <p:ext uri="{BB962C8B-B14F-4D97-AF65-F5344CB8AC3E}">
        <p14:creationId xmlns:p14="http://schemas.microsoft.com/office/powerpoint/2010/main" val="80834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4EA31E5-16E9-494D-9CD1-B54707D2D9ED}"/>
              </a:ext>
            </a:extLst>
          </p:cNvPr>
          <p:cNvSpPr/>
          <p:nvPr/>
        </p:nvSpPr>
        <p:spPr>
          <a:xfrm>
            <a:off x="726113" y="-24177"/>
            <a:ext cx="133165" cy="6882177"/>
          </a:xfrm>
          <a:prstGeom prst="rect">
            <a:avLst/>
          </a:prstGeom>
          <a:solidFill>
            <a:srgbClr val="CBD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1F7F8E-B842-4154-ACB3-CCFBBDB8EBCD}"/>
              </a:ext>
            </a:extLst>
          </p:cNvPr>
          <p:cNvSpPr/>
          <p:nvPr/>
        </p:nvSpPr>
        <p:spPr>
          <a:xfrm>
            <a:off x="233465" y="-13233"/>
            <a:ext cx="408562" cy="68712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8620653-C6F0-4D6C-9276-6A4AF3DF603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9763812" y="5979593"/>
            <a:ext cx="2054061" cy="539075"/>
          </a:xfrm>
          <a:prstGeom prst="rect">
            <a:avLst/>
          </a:prstGeom>
        </p:spPr>
      </p:pic>
      <p:cxnSp>
        <p:nvCxnSpPr>
          <p:cNvPr id="13" name="Straight Connector 12">
            <a:extLst>
              <a:ext uri="{FF2B5EF4-FFF2-40B4-BE49-F238E27FC236}">
                <a16:creationId xmlns:a16="http://schemas.microsoft.com/office/drawing/2014/main" id="{864EC806-327B-48F9-8502-0920C43ED6CD}"/>
              </a:ext>
            </a:extLst>
          </p:cNvPr>
          <p:cNvCxnSpPr>
            <a:cxnSpLocks/>
          </p:cNvCxnSpPr>
          <p:nvPr/>
        </p:nvCxnSpPr>
        <p:spPr>
          <a:xfrm flipH="1">
            <a:off x="859278" y="6343200"/>
            <a:ext cx="8706753" cy="0"/>
          </a:xfrm>
          <a:prstGeom prst="line">
            <a:avLst/>
          </a:prstGeom>
          <a:ln w="28575" cap="rnd">
            <a:solidFill>
              <a:schemeClr val="bg2">
                <a:lumMod val="5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9F68F68-7FB7-E741-B6D4-ED382E0C7FA9}"/>
              </a:ext>
            </a:extLst>
          </p:cNvPr>
          <p:cNvSpPr txBox="1"/>
          <p:nvPr/>
        </p:nvSpPr>
        <p:spPr>
          <a:xfrm>
            <a:off x="859278" y="303140"/>
            <a:ext cx="10296716" cy="1474443"/>
          </a:xfrm>
          <a:prstGeom prst="rect">
            <a:avLst/>
          </a:prstGeom>
          <a:noFill/>
        </p:spPr>
        <p:txBody>
          <a:bodyPr wrap="square" rtlCol="0">
            <a:spAutoFit/>
          </a:bodyPr>
          <a:lstStyle/>
          <a:p>
            <a:pPr algn="ctr">
              <a:lnSpc>
                <a:spcPct val="150000"/>
              </a:lnSpc>
            </a:pPr>
            <a:r>
              <a:rPr lang="en-US" sz="3200" b="1" dirty="0">
                <a:latin typeface="Century Gothic" panose="020B0502020202020204" pitchFamily="34" charset="0"/>
              </a:rPr>
              <a:t>Pays Special Attention to a </a:t>
            </a:r>
            <a:br>
              <a:rPr lang="en-US" sz="3200" b="1" dirty="0">
                <a:latin typeface="Century Gothic" panose="020B0502020202020204" pitchFamily="34" charset="0"/>
              </a:rPr>
            </a:br>
            <a:r>
              <a:rPr lang="en-US" sz="3200" b="1" dirty="0">
                <a:latin typeface="Century Gothic" panose="020B0502020202020204" pitchFamily="34" charset="0"/>
              </a:rPr>
              <a:t>Particular Child</a:t>
            </a:r>
          </a:p>
        </p:txBody>
      </p:sp>
      <p:cxnSp>
        <p:nvCxnSpPr>
          <p:cNvPr id="9" name="Straight Connector 8">
            <a:extLst>
              <a:ext uri="{FF2B5EF4-FFF2-40B4-BE49-F238E27FC236}">
                <a16:creationId xmlns:a16="http://schemas.microsoft.com/office/drawing/2014/main" id="{9D46E586-2F31-DB4B-9038-4BDD28695CC1}"/>
              </a:ext>
            </a:extLst>
          </p:cNvPr>
          <p:cNvCxnSpPr>
            <a:cxnSpLocks/>
          </p:cNvCxnSpPr>
          <p:nvPr/>
        </p:nvCxnSpPr>
        <p:spPr>
          <a:xfrm>
            <a:off x="2112638" y="1937497"/>
            <a:ext cx="7966710" cy="0"/>
          </a:xfrm>
          <a:prstGeom prst="line">
            <a:avLst/>
          </a:prstGeom>
          <a:ln w="19050">
            <a:solidFill>
              <a:srgbClr val="CBD6E6"/>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0DE2D9E-61DC-A34D-B34A-093C71067E80}"/>
              </a:ext>
            </a:extLst>
          </p:cNvPr>
          <p:cNvSpPr txBox="1"/>
          <p:nvPr/>
        </p:nvSpPr>
        <p:spPr>
          <a:xfrm>
            <a:off x="1020056" y="1968789"/>
            <a:ext cx="8981871" cy="4193712"/>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b="1" dirty="0">
                <a:latin typeface="Century Gothic" panose="020B0502020202020204" pitchFamily="34" charset="0"/>
              </a:rPr>
              <a:t>Abusers will look for children who appear vulnerable or hungry for attention, children who spend time alone or are unsupervised or children who seem isolated</a:t>
            </a:r>
          </a:p>
          <a:p>
            <a:pPr marL="457200" indent="-457200">
              <a:lnSpc>
                <a:spcPct val="150000"/>
              </a:lnSpc>
              <a:buFont typeface="Arial" panose="020B0604020202020204" pitchFamily="34" charset="0"/>
              <a:buChar char="•"/>
            </a:pPr>
            <a:r>
              <a:rPr lang="en-US" b="1" dirty="0">
                <a:latin typeface="Century Gothic" panose="020B0502020202020204" pitchFamily="34" charset="0"/>
              </a:rPr>
              <a:t>The child is then singled out for praise, gifts, special outings, or special favors. The offender promotes it as a “special relationship”.</a:t>
            </a:r>
          </a:p>
          <a:p>
            <a:pPr marL="457200" indent="-457200">
              <a:lnSpc>
                <a:spcPct val="150000"/>
              </a:lnSpc>
              <a:buFont typeface="Arial" panose="020B0604020202020204" pitchFamily="34" charset="0"/>
              <a:buChar char="•"/>
            </a:pPr>
            <a:r>
              <a:rPr lang="en-US" b="1" dirty="0">
                <a:latin typeface="Century Gothic" panose="020B0502020202020204" pitchFamily="34" charset="0"/>
              </a:rPr>
              <a:t>They may take pictures or videos of the child.</a:t>
            </a:r>
          </a:p>
          <a:p>
            <a:pPr marL="457200" indent="-457200">
              <a:lnSpc>
                <a:spcPct val="150000"/>
              </a:lnSpc>
              <a:buFont typeface="Arial" panose="020B0604020202020204" pitchFamily="34" charset="0"/>
              <a:buChar char="•"/>
            </a:pPr>
            <a:r>
              <a:rPr lang="en-US" b="1" dirty="0">
                <a:latin typeface="Century Gothic" panose="020B0502020202020204" pitchFamily="34" charset="0"/>
              </a:rPr>
              <a:t>They communicate excessively with the child via phone, text, email, or the internet. </a:t>
            </a:r>
          </a:p>
          <a:p>
            <a:pPr marL="457200" indent="-457200">
              <a:lnSpc>
                <a:spcPct val="150000"/>
              </a:lnSpc>
              <a:buFont typeface="Arial" panose="020B0604020202020204" pitchFamily="34" charset="0"/>
              <a:buChar char="•"/>
            </a:pPr>
            <a:r>
              <a:rPr lang="en-US" b="1" dirty="0">
                <a:latin typeface="Century Gothic" panose="020B0502020202020204" pitchFamily="34" charset="0"/>
              </a:rPr>
              <a:t>They offer to babysit the child, including sleepovers and overnight trips.</a:t>
            </a:r>
          </a:p>
          <a:p>
            <a:pPr marL="457200" indent="-457200">
              <a:lnSpc>
                <a:spcPct val="150000"/>
              </a:lnSpc>
              <a:buFont typeface="Arial" panose="020B0604020202020204" pitchFamily="34" charset="0"/>
              <a:buChar char="•"/>
            </a:pPr>
            <a:r>
              <a:rPr lang="en-US" b="1" dirty="0">
                <a:latin typeface="Century Gothic" panose="020B0502020202020204" pitchFamily="34" charset="0"/>
              </a:rPr>
              <a:t>Many of these behaviors allow the abuser to gain trust with the caregivers. </a:t>
            </a:r>
          </a:p>
        </p:txBody>
      </p:sp>
    </p:spTree>
    <p:extLst>
      <p:ext uri="{BB962C8B-B14F-4D97-AF65-F5344CB8AC3E}">
        <p14:creationId xmlns:p14="http://schemas.microsoft.com/office/powerpoint/2010/main" val="220064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4EA31E5-16E9-494D-9CD1-B54707D2D9ED}"/>
              </a:ext>
            </a:extLst>
          </p:cNvPr>
          <p:cNvSpPr/>
          <p:nvPr/>
        </p:nvSpPr>
        <p:spPr>
          <a:xfrm>
            <a:off x="726113" y="-24177"/>
            <a:ext cx="133165" cy="6882177"/>
          </a:xfrm>
          <a:prstGeom prst="rect">
            <a:avLst/>
          </a:prstGeom>
          <a:solidFill>
            <a:srgbClr val="CBD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1F7F8E-B842-4154-ACB3-CCFBBDB8EBCD}"/>
              </a:ext>
            </a:extLst>
          </p:cNvPr>
          <p:cNvSpPr/>
          <p:nvPr/>
        </p:nvSpPr>
        <p:spPr>
          <a:xfrm>
            <a:off x="233465" y="-13233"/>
            <a:ext cx="408562" cy="68712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8620653-C6F0-4D6C-9276-6A4AF3DF603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9763812" y="5979593"/>
            <a:ext cx="2054061" cy="539075"/>
          </a:xfrm>
          <a:prstGeom prst="rect">
            <a:avLst/>
          </a:prstGeom>
        </p:spPr>
      </p:pic>
      <p:cxnSp>
        <p:nvCxnSpPr>
          <p:cNvPr id="13" name="Straight Connector 12">
            <a:extLst>
              <a:ext uri="{FF2B5EF4-FFF2-40B4-BE49-F238E27FC236}">
                <a16:creationId xmlns:a16="http://schemas.microsoft.com/office/drawing/2014/main" id="{864EC806-327B-48F9-8502-0920C43ED6CD}"/>
              </a:ext>
            </a:extLst>
          </p:cNvPr>
          <p:cNvCxnSpPr>
            <a:cxnSpLocks/>
          </p:cNvCxnSpPr>
          <p:nvPr/>
        </p:nvCxnSpPr>
        <p:spPr>
          <a:xfrm flipH="1">
            <a:off x="859278" y="6343200"/>
            <a:ext cx="8706753" cy="0"/>
          </a:xfrm>
          <a:prstGeom prst="line">
            <a:avLst/>
          </a:prstGeom>
          <a:ln w="28575" cap="rnd">
            <a:solidFill>
              <a:schemeClr val="bg2">
                <a:lumMod val="5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9F68F68-7FB7-E741-B6D4-ED382E0C7FA9}"/>
              </a:ext>
            </a:extLst>
          </p:cNvPr>
          <p:cNvSpPr txBox="1"/>
          <p:nvPr/>
        </p:nvSpPr>
        <p:spPr>
          <a:xfrm>
            <a:off x="859278" y="303140"/>
            <a:ext cx="10296716" cy="735779"/>
          </a:xfrm>
          <a:prstGeom prst="rect">
            <a:avLst/>
          </a:prstGeom>
          <a:noFill/>
        </p:spPr>
        <p:txBody>
          <a:bodyPr wrap="square" rtlCol="0">
            <a:spAutoFit/>
          </a:bodyPr>
          <a:lstStyle/>
          <a:p>
            <a:pPr algn="ctr">
              <a:lnSpc>
                <a:spcPct val="150000"/>
              </a:lnSpc>
            </a:pPr>
            <a:r>
              <a:rPr lang="en-US" sz="3200" b="1" dirty="0">
                <a:latin typeface="Century Gothic" panose="020B0502020202020204" pitchFamily="34" charset="0"/>
              </a:rPr>
              <a:t>Breaks Boundaries or Rules</a:t>
            </a:r>
          </a:p>
        </p:txBody>
      </p:sp>
      <p:cxnSp>
        <p:nvCxnSpPr>
          <p:cNvPr id="9" name="Straight Connector 8">
            <a:extLst>
              <a:ext uri="{FF2B5EF4-FFF2-40B4-BE49-F238E27FC236}">
                <a16:creationId xmlns:a16="http://schemas.microsoft.com/office/drawing/2014/main" id="{9D46E586-2F31-DB4B-9038-4BDD28695CC1}"/>
              </a:ext>
            </a:extLst>
          </p:cNvPr>
          <p:cNvCxnSpPr>
            <a:cxnSpLocks/>
          </p:cNvCxnSpPr>
          <p:nvPr/>
        </p:nvCxnSpPr>
        <p:spPr>
          <a:xfrm>
            <a:off x="2035217" y="1256560"/>
            <a:ext cx="7966710" cy="0"/>
          </a:xfrm>
          <a:prstGeom prst="line">
            <a:avLst/>
          </a:prstGeom>
          <a:ln w="19050">
            <a:solidFill>
              <a:srgbClr val="CBD6E6"/>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0DE2D9E-61DC-A34D-B34A-093C71067E80}"/>
              </a:ext>
            </a:extLst>
          </p:cNvPr>
          <p:cNvSpPr txBox="1"/>
          <p:nvPr/>
        </p:nvSpPr>
        <p:spPr>
          <a:xfrm>
            <a:off x="1299449" y="1755514"/>
            <a:ext cx="8981871" cy="3726085"/>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000" b="1" dirty="0">
                <a:latin typeface="Century Gothic" panose="020B0502020202020204" pitchFamily="34" charset="0"/>
              </a:rPr>
              <a:t>Abusers may give a child treats, gifts, or special privileges not allowed by their parents. </a:t>
            </a:r>
          </a:p>
          <a:p>
            <a:pPr marL="457200" indent="-457200">
              <a:lnSpc>
                <a:spcPct val="150000"/>
              </a:lnSpc>
              <a:buFont typeface="Arial" panose="020B0604020202020204" pitchFamily="34" charset="0"/>
              <a:buChar char="•"/>
            </a:pPr>
            <a:r>
              <a:rPr lang="en-US" sz="2000" b="1" dirty="0">
                <a:latin typeface="Century Gothic" panose="020B0502020202020204" pitchFamily="34" charset="0"/>
              </a:rPr>
              <a:t>In other cases, they may provide children with drugs or alcohol and treat them as if they are older. </a:t>
            </a:r>
          </a:p>
          <a:p>
            <a:pPr marL="457200" indent="-457200">
              <a:lnSpc>
                <a:spcPct val="150000"/>
              </a:lnSpc>
              <a:buFont typeface="Arial" panose="020B0604020202020204" pitchFamily="34" charset="0"/>
              <a:buChar char="•"/>
            </a:pPr>
            <a:r>
              <a:rPr lang="en-US" sz="2000" b="1" dirty="0">
                <a:latin typeface="Century Gothic" panose="020B0502020202020204" pitchFamily="34" charset="0"/>
              </a:rPr>
              <a:t>They may often test a child’s boundaries by using inappropriate language or telling dirty jokes. </a:t>
            </a:r>
          </a:p>
          <a:p>
            <a:pPr marL="457200" indent="-457200">
              <a:lnSpc>
                <a:spcPct val="150000"/>
              </a:lnSpc>
              <a:buFont typeface="Arial" panose="020B0604020202020204" pitchFamily="34" charset="0"/>
              <a:buChar char="•"/>
            </a:pPr>
            <a:r>
              <a:rPr lang="en-US" sz="2000" b="1" dirty="0">
                <a:latin typeface="Century Gothic" panose="020B0502020202020204" pitchFamily="34" charset="0"/>
              </a:rPr>
              <a:t>They may show child pornography to initiate sexual interest and to normalize the behavior. </a:t>
            </a:r>
          </a:p>
        </p:txBody>
      </p:sp>
    </p:spTree>
    <p:extLst>
      <p:ext uri="{BB962C8B-B14F-4D97-AF65-F5344CB8AC3E}">
        <p14:creationId xmlns:p14="http://schemas.microsoft.com/office/powerpoint/2010/main" val="426517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4EA31E5-16E9-494D-9CD1-B54707D2D9ED}"/>
              </a:ext>
            </a:extLst>
          </p:cNvPr>
          <p:cNvSpPr/>
          <p:nvPr/>
        </p:nvSpPr>
        <p:spPr>
          <a:xfrm>
            <a:off x="726113" y="-24177"/>
            <a:ext cx="133165" cy="6882177"/>
          </a:xfrm>
          <a:prstGeom prst="rect">
            <a:avLst/>
          </a:prstGeom>
          <a:solidFill>
            <a:srgbClr val="CBD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1F7F8E-B842-4154-ACB3-CCFBBDB8EBCD}"/>
              </a:ext>
            </a:extLst>
          </p:cNvPr>
          <p:cNvSpPr/>
          <p:nvPr/>
        </p:nvSpPr>
        <p:spPr>
          <a:xfrm>
            <a:off x="233465" y="-13233"/>
            <a:ext cx="408562" cy="68712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8620653-C6F0-4D6C-9276-6A4AF3DF603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9763812" y="5979593"/>
            <a:ext cx="2054061" cy="539075"/>
          </a:xfrm>
          <a:prstGeom prst="rect">
            <a:avLst/>
          </a:prstGeom>
        </p:spPr>
      </p:pic>
      <p:cxnSp>
        <p:nvCxnSpPr>
          <p:cNvPr id="13" name="Straight Connector 12">
            <a:extLst>
              <a:ext uri="{FF2B5EF4-FFF2-40B4-BE49-F238E27FC236}">
                <a16:creationId xmlns:a16="http://schemas.microsoft.com/office/drawing/2014/main" id="{864EC806-327B-48F9-8502-0920C43ED6CD}"/>
              </a:ext>
            </a:extLst>
          </p:cNvPr>
          <p:cNvCxnSpPr>
            <a:cxnSpLocks/>
          </p:cNvCxnSpPr>
          <p:nvPr/>
        </p:nvCxnSpPr>
        <p:spPr>
          <a:xfrm flipH="1">
            <a:off x="859278" y="6343200"/>
            <a:ext cx="8706753" cy="0"/>
          </a:xfrm>
          <a:prstGeom prst="line">
            <a:avLst/>
          </a:prstGeom>
          <a:ln w="28575" cap="rnd">
            <a:solidFill>
              <a:schemeClr val="bg2">
                <a:lumMod val="5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9F68F68-7FB7-E741-B6D4-ED382E0C7FA9}"/>
              </a:ext>
            </a:extLst>
          </p:cNvPr>
          <p:cNvSpPr txBox="1"/>
          <p:nvPr/>
        </p:nvSpPr>
        <p:spPr>
          <a:xfrm>
            <a:off x="859278" y="303140"/>
            <a:ext cx="10296716" cy="735779"/>
          </a:xfrm>
          <a:prstGeom prst="rect">
            <a:avLst/>
          </a:prstGeom>
          <a:noFill/>
        </p:spPr>
        <p:txBody>
          <a:bodyPr wrap="square" rtlCol="0">
            <a:spAutoFit/>
          </a:bodyPr>
          <a:lstStyle/>
          <a:p>
            <a:pPr algn="ctr">
              <a:lnSpc>
                <a:spcPct val="150000"/>
              </a:lnSpc>
            </a:pPr>
            <a:r>
              <a:rPr lang="en-US" sz="3200" b="1" dirty="0">
                <a:latin typeface="Century Gothic" panose="020B0502020202020204" pitchFamily="34" charset="0"/>
              </a:rPr>
              <a:t>Is Overly Physical</a:t>
            </a:r>
          </a:p>
        </p:txBody>
      </p:sp>
      <p:cxnSp>
        <p:nvCxnSpPr>
          <p:cNvPr id="9" name="Straight Connector 8">
            <a:extLst>
              <a:ext uri="{FF2B5EF4-FFF2-40B4-BE49-F238E27FC236}">
                <a16:creationId xmlns:a16="http://schemas.microsoft.com/office/drawing/2014/main" id="{9D46E586-2F31-DB4B-9038-4BDD28695CC1}"/>
              </a:ext>
            </a:extLst>
          </p:cNvPr>
          <p:cNvCxnSpPr>
            <a:cxnSpLocks/>
          </p:cNvCxnSpPr>
          <p:nvPr/>
        </p:nvCxnSpPr>
        <p:spPr>
          <a:xfrm>
            <a:off x="2035217" y="1256560"/>
            <a:ext cx="7966710" cy="0"/>
          </a:xfrm>
          <a:prstGeom prst="line">
            <a:avLst/>
          </a:prstGeom>
          <a:ln w="19050">
            <a:solidFill>
              <a:srgbClr val="CBD6E6"/>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0DE2D9E-61DC-A34D-B34A-093C71067E80}"/>
              </a:ext>
            </a:extLst>
          </p:cNvPr>
          <p:cNvSpPr txBox="1"/>
          <p:nvPr/>
        </p:nvSpPr>
        <p:spPr>
          <a:xfrm>
            <a:off x="1299449" y="1366236"/>
            <a:ext cx="8981871" cy="4597284"/>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200" b="1" dirty="0">
                <a:latin typeface="Century Gothic" panose="020B0502020202020204" pitchFamily="34" charset="0"/>
              </a:rPr>
              <a:t>Abusers break down children’s natural defenses to physical touch. They insist on hugging, touching and kissing even if the child objects. They also play body contact games like tickling and wrestling. They encourage lap-sitting and backrubs. </a:t>
            </a:r>
          </a:p>
          <a:p>
            <a:pPr marL="457200" indent="-457200">
              <a:lnSpc>
                <a:spcPct val="150000"/>
              </a:lnSpc>
              <a:buFont typeface="Arial" panose="020B0604020202020204" pitchFamily="34" charset="0"/>
              <a:buChar char="•"/>
            </a:pPr>
            <a:r>
              <a:rPr lang="en-US" sz="2200" b="1" dirty="0">
                <a:latin typeface="Century Gothic" panose="020B0502020202020204" pitchFamily="34" charset="0"/>
              </a:rPr>
              <a:t>They often craft situations for non-sexual or “accidental” touch.</a:t>
            </a:r>
          </a:p>
          <a:p>
            <a:pPr marL="457200" indent="-457200">
              <a:lnSpc>
                <a:spcPct val="150000"/>
              </a:lnSpc>
              <a:buFont typeface="Arial" panose="020B0604020202020204" pitchFamily="34" charset="0"/>
              <a:buChar char="•"/>
            </a:pPr>
            <a:r>
              <a:rPr lang="en-US" sz="2200" b="1" dirty="0">
                <a:latin typeface="Century Gothic" panose="020B0502020202020204" pitchFamily="34" charset="0"/>
              </a:rPr>
              <a:t>They ignore a child’s need for privacy by walking in on the child while they are in the bathroom or dressing.</a:t>
            </a:r>
          </a:p>
        </p:txBody>
      </p:sp>
    </p:spTree>
    <p:extLst>
      <p:ext uri="{BB962C8B-B14F-4D97-AF65-F5344CB8AC3E}">
        <p14:creationId xmlns:p14="http://schemas.microsoft.com/office/powerpoint/2010/main" val="790670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4EA31E5-16E9-494D-9CD1-B54707D2D9ED}"/>
              </a:ext>
            </a:extLst>
          </p:cNvPr>
          <p:cNvSpPr/>
          <p:nvPr/>
        </p:nvSpPr>
        <p:spPr>
          <a:xfrm>
            <a:off x="726113" y="-24177"/>
            <a:ext cx="133165" cy="6882177"/>
          </a:xfrm>
          <a:prstGeom prst="rect">
            <a:avLst/>
          </a:prstGeom>
          <a:solidFill>
            <a:srgbClr val="CBD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1F7F8E-B842-4154-ACB3-CCFBBDB8EBCD}"/>
              </a:ext>
            </a:extLst>
          </p:cNvPr>
          <p:cNvSpPr/>
          <p:nvPr/>
        </p:nvSpPr>
        <p:spPr>
          <a:xfrm>
            <a:off x="233465" y="-13233"/>
            <a:ext cx="408562" cy="68712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8620653-C6F0-4D6C-9276-6A4AF3DF603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9763812" y="5979593"/>
            <a:ext cx="2054061" cy="539075"/>
          </a:xfrm>
          <a:prstGeom prst="rect">
            <a:avLst/>
          </a:prstGeom>
        </p:spPr>
      </p:pic>
      <p:cxnSp>
        <p:nvCxnSpPr>
          <p:cNvPr id="13" name="Straight Connector 12">
            <a:extLst>
              <a:ext uri="{FF2B5EF4-FFF2-40B4-BE49-F238E27FC236}">
                <a16:creationId xmlns:a16="http://schemas.microsoft.com/office/drawing/2014/main" id="{864EC806-327B-48F9-8502-0920C43ED6CD}"/>
              </a:ext>
            </a:extLst>
          </p:cNvPr>
          <p:cNvCxnSpPr>
            <a:cxnSpLocks/>
          </p:cNvCxnSpPr>
          <p:nvPr/>
        </p:nvCxnSpPr>
        <p:spPr>
          <a:xfrm flipH="1">
            <a:off x="859278" y="6343200"/>
            <a:ext cx="8706753" cy="0"/>
          </a:xfrm>
          <a:prstGeom prst="line">
            <a:avLst/>
          </a:prstGeom>
          <a:ln w="28575" cap="rnd">
            <a:solidFill>
              <a:schemeClr val="bg2">
                <a:lumMod val="5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9F68F68-7FB7-E741-B6D4-ED382E0C7FA9}"/>
              </a:ext>
            </a:extLst>
          </p:cNvPr>
          <p:cNvSpPr txBox="1"/>
          <p:nvPr/>
        </p:nvSpPr>
        <p:spPr>
          <a:xfrm>
            <a:off x="859278" y="303140"/>
            <a:ext cx="10296716" cy="735779"/>
          </a:xfrm>
          <a:prstGeom prst="rect">
            <a:avLst/>
          </a:prstGeom>
          <a:noFill/>
        </p:spPr>
        <p:txBody>
          <a:bodyPr wrap="square" rtlCol="0">
            <a:spAutoFit/>
          </a:bodyPr>
          <a:lstStyle/>
          <a:p>
            <a:pPr algn="ctr">
              <a:lnSpc>
                <a:spcPct val="150000"/>
              </a:lnSpc>
            </a:pPr>
            <a:r>
              <a:rPr lang="en-US" sz="3200" b="1" dirty="0">
                <a:latin typeface="Century Gothic" panose="020B0502020202020204" pitchFamily="34" charset="0"/>
              </a:rPr>
              <a:t>Encourages Secrecy</a:t>
            </a:r>
          </a:p>
        </p:txBody>
      </p:sp>
      <p:cxnSp>
        <p:nvCxnSpPr>
          <p:cNvPr id="9" name="Straight Connector 8">
            <a:extLst>
              <a:ext uri="{FF2B5EF4-FFF2-40B4-BE49-F238E27FC236}">
                <a16:creationId xmlns:a16="http://schemas.microsoft.com/office/drawing/2014/main" id="{9D46E586-2F31-DB4B-9038-4BDD28695CC1}"/>
              </a:ext>
            </a:extLst>
          </p:cNvPr>
          <p:cNvCxnSpPr>
            <a:cxnSpLocks/>
          </p:cNvCxnSpPr>
          <p:nvPr/>
        </p:nvCxnSpPr>
        <p:spPr>
          <a:xfrm>
            <a:off x="2035217" y="1256560"/>
            <a:ext cx="7966710" cy="0"/>
          </a:xfrm>
          <a:prstGeom prst="line">
            <a:avLst/>
          </a:prstGeom>
          <a:ln w="19050">
            <a:solidFill>
              <a:srgbClr val="CBD6E6"/>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0DE2D9E-61DC-A34D-B34A-093C71067E80}"/>
              </a:ext>
            </a:extLst>
          </p:cNvPr>
          <p:cNvSpPr txBox="1"/>
          <p:nvPr/>
        </p:nvSpPr>
        <p:spPr>
          <a:xfrm>
            <a:off x="1299449" y="1972361"/>
            <a:ext cx="8981871" cy="3073790"/>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200" b="1" dirty="0">
                <a:latin typeface="Century Gothic" panose="020B0502020202020204" pitchFamily="34" charset="0"/>
              </a:rPr>
              <a:t>Abusers often mask the preceding behaviors and the abuse that follows by creating a shared “secret”. They might say, “</a:t>
            </a:r>
            <a:r>
              <a:rPr lang="en-US" sz="2200" b="1" i="1" dirty="0">
                <a:latin typeface="Century Gothic" panose="020B0502020202020204" pitchFamily="34" charset="0"/>
              </a:rPr>
              <a:t>Don’t tell your mom I let you watch that R rated movie, it will be our secret”.</a:t>
            </a:r>
          </a:p>
          <a:p>
            <a:pPr marL="457200" indent="-457200">
              <a:lnSpc>
                <a:spcPct val="150000"/>
              </a:lnSpc>
              <a:buFont typeface="Arial" panose="020B0604020202020204" pitchFamily="34" charset="0"/>
              <a:buChar char="•"/>
            </a:pPr>
            <a:r>
              <a:rPr lang="en-US" sz="2200" b="1" dirty="0">
                <a:latin typeface="Century Gothic" panose="020B0502020202020204" pitchFamily="34" charset="0"/>
              </a:rPr>
              <a:t>Abusers will even use threats to keep children from telling: “</a:t>
            </a:r>
            <a:r>
              <a:rPr lang="en-US" sz="2200" b="1" i="1" dirty="0">
                <a:latin typeface="Century Gothic" panose="020B0502020202020204" pitchFamily="34" charset="0"/>
              </a:rPr>
              <a:t>If your parents knew, you’d get in a lot of trouble”.</a:t>
            </a:r>
          </a:p>
        </p:txBody>
      </p:sp>
    </p:spTree>
    <p:extLst>
      <p:ext uri="{BB962C8B-B14F-4D97-AF65-F5344CB8AC3E}">
        <p14:creationId xmlns:p14="http://schemas.microsoft.com/office/powerpoint/2010/main" val="3630579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4EA31E5-16E9-494D-9CD1-B54707D2D9ED}"/>
              </a:ext>
            </a:extLst>
          </p:cNvPr>
          <p:cNvSpPr/>
          <p:nvPr/>
        </p:nvSpPr>
        <p:spPr>
          <a:xfrm>
            <a:off x="726113" y="-24177"/>
            <a:ext cx="133165" cy="6882177"/>
          </a:xfrm>
          <a:prstGeom prst="rect">
            <a:avLst/>
          </a:prstGeom>
          <a:solidFill>
            <a:srgbClr val="CBD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1F7F8E-B842-4154-ACB3-CCFBBDB8EBCD}"/>
              </a:ext>
            </a:extLst>
          </p:cNvPr>
          <p:cNvSpPr/>
          <p:nvPr/>
        </p:nvSpPr>
        <p:spPr>
          <a:xfrm>
            <a:off x="233465" y="-13233"/>
            <a:ext cx="408562" cy="68712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8620653-C6F0-4D6C-9276-6A4AF3DF603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9763812" y="5979593"/>
            <a:ext cx="2054061" cy="539075"/>
          </a:xfrm>
          <a:prstGeom prst="rect">
            <a:avLst/>
          </a:prstGeom>
        </p:spPr>
      </p:pic>
      <p:cxnSp>
        <p:nvCxnSpPr>
          <p:cNvPr id="13" name="Straight Connector 12">
            <a:extLst>
              <a:ext uri="{FF2B5EF4-FFF2-40B4-BE49-F238E27FC236}">
                <a16:creationId xmlns:a16="http://schemas.microsoft.com/office/drawing/2014/main" id="{864EC806-327B-48F9-8502-0920C43ED6CD}"/>
              </a:ext>
            </a:extLst>
          </p:cNvPr>
          <p:cNvCxnSpPr>
            <a:cxnSpLocks/>
          </p:cNvCxnSpPr>
          <p:nvPr/>
        </p:nvCxnSpPr>
        <p:spPr>
          <a:xfrm flipH="1">
            <a:off x="859278" y="6343200"/>
            <a:ext cx="8706753" cy="0"/>
          </a:xfrm>
          <a:prstGeom prst="line">
            <a:avLst/>
          </a:prstGeom>
          <a:ln w="28575" cap="rnd">
            <a:solidFill>
              <a:schemeClr val="bg2">
                <a:lumMod val="5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9F68F68-7FB7-E741-B6D4-ED382E0C7FA9}"/>
              </a:ext>
            </a:extLst>
          </p:cNvPr>
          <p:cNvSpPr txBox="1"/>
          <p:nvPr/>
        </p:nvSpPr>
        <p:spPr>
          <a:xfrm>
            <a:off x="859278" y="514799"/>
            <a:ext cx="10296716" cy="735779"/>
          </a:xfrm>
          <a:prstGeom prst="rect">
            <a:avLst/>
          </a:prstGeom>
          <a:noFill/>
        </p:spPr>
        <p:txBody>
          <a:bodyPr wrap="square" rtlCol="0">
            <a:spAutoFit/>
          </a:bodyPr>
          <a:lstStyle/>
          <a:p>
            <a:pPr algn="ctr">
              <a:lnSpc>
                <a:spcPct val="150000"/>
              </a:lnSpc>
            </a:pPr>
            <a:r>
              <a:rPr lang="en-US" sz="3200" b="1" dirty="0">
                <a:latin typeface="Century Gothic" panose="020B0502020202020204" pitchFamily="34" charset="0"/>
              </a:rPr>
              <a:t>Other Inappropriate Behaviors</a:t>
            </a:r>
          </a:p>
        </p:txBody>
      </p:sp>
      <p:cxnSp>
        <p:nvCxnSpPr>
          <p:cNvPr id="9" name="Straight Connector 8">
            <a:extLst>
              <a:ext uri="{FF2B5EF4-FFF2-40B4-BE49-F238E27FC236}">
                <a16:creationId xmlns:a16="http://schemas.microsoft.com/office/drawing/2014/main" id="{9D46E586-2F31-DB4B-9038-4BDD28695CC1}"/>
              </a:ext>
            </a:extLst>
          </p:cNvPr>
          <p:cNvCxnSpPr>
            <a:cxnSpLocks/>
          </p:cNvCxnSpPr>
          <p:nvPr/>
        </p:nvCxnSpPr>
        <p:spPr>
          <a:xfrm>
            <a:off x="2112645" y="1528935"/>
            <a:ext cx="7966710" cy="0"/>
          </a:xfrm>
          <a:prstGeom prst="line">
            <a:avLst/>
          </a:prstGeom>
          <a:ln w="19050">
            <a:solidFill>
              <a:srgbClr val="CBD6E6"/>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0DE2D9E-61DC-A34D-B34A-093C71067E80}"/>
              </a:ext>
            </a:extLst>
          </p:cNvPr>
          <p:cNvSpPr txBox="1"/>
          <p:nvPr/>
        </p:nvSpPr>
        <p:spPr>
          <a:xfrm>
            <a:off x="1299449" y="1972361"/>
            <a:ext cx="8981871" cy="3580980"/>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200" b="1" dirty="0">
                <a:latin typeface="Century Gothic" panose="020B0502020202020204" pitchFamily="34" charset="0"/>
              </a:rPr>
              <a:t>Abusers may make sexual comments or observations about children or a child’s developing body.</a:t>
            </a:r>
          </a:p>
          <a:p>
            <a:pPr marL="457200" indent="-457200">
              <a:lnSpc>
                <a:spcPct val="150000"/>
              </a:lnSpc>
              <a:buFont typeface="Arial" panose="020B0604020202020204" pitchFamily="34" charset="0"/>
              <a:buChar char="•"/>
            </a:pPr>
            <a:r>
              <a:rPr lang="en-US" sz="2200" b="1" dirty="0">
                <a:latin typeface="Century Gothic" panose="020B0502020202020204" pitchFamily="34" charset="0"/>
              </a:rPr>
              <a:t>Adults who seem excessively focused on children to the exclusion of healthy adult relationships should cause concern. </a:t>
            </a:r>
          </a:p>
          <a:p>
            <a:pPr marL="457200" indent="-457200">
              <a:lnSpc>
                <a:spcPct val="150000"/>
              </a:lnSpc>
              <a:buFont typeface="Arial" panose="020B0604020202020204" pitchFamily="34" charset="0"/>
              <a:buChar char="•"/>
            </a:pPr>
            <a:r>
              <a:rPr lang="en-US" sz="2200" b="1" dirty="0">
                <a:latin typeface="Century Gothic" panose="020B0502020202020204" pitchFamily="34" charset="0"/>
              </a:rPr>
              <a:t>An adult who is overly helpful to the point of being ‘too good to be true” should also cause concern.</a:t>
            </a:r>
          </a:p>
        </p:txBody>
      </p:sp>
    </p:spTree>
    <p:extLst>
      <p:ext uri="{BB962C8B-B14F-4D97-AF65-F5344CB8AC3E}">
        <p14:creationId xmlns:p14="http://schemas.microsoft.com/office/powerpoint/2010/main" val="47477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4EA31E5-16E9-494D-9CD1-B54707D2D9ED}"/>
              </a:ext>
            </a:extLst>
          </p:cNvPr>
          <p:cNvSpPr/>
          <p:nvPr/>
        </p:nvSpPr>
        <p:spPr>
          <a:xfrm>
            <a:off x="726113" y="-24177"/>
            <a:ext cx="133165" cy="6882177"/>
          </a:xfrm>
          <a:prstGeom prst="rect">
            <a:avLst/>
          </a:prstGeom>
          <a:solidFill>
            <a:srgbClr val="CBD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1F7F8E-B842-4154-ACB3-CCFBBDB8EBCD}"/>
              </a:ext>
            </a:extLst>
          </p:cNvPr>
          <p:cNvSpPr/>
          <p:nvPr/>
        </p:nvSpPr>
        <p:spPr>
          <a:xfrm>
            <a:off x="233465" y="-13233"/>
            <a:ext cx="408562" cy="68712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8620653-C6F0-4D6C-9276-6A4AF3DF603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9763812" y="5979593"/>
            <a:ext cx="2054061" cy="539075"/>
          </a:xfrm>
          <a:prstGeom prst="rect">
            <a:avLst/>
          </a:prstGeom>
        </p:spPr>
      </p:pic>
      <p:cxnSp>
        <p:nvCxnSpPr>
          <p:cNvPr id="13" name="Straight Connector 12">
            <a:extLst>
              <a:ext uri="{FF2B5EF4-FFF2-40B4-BE49-F238E27FC236}">
                <a16:creationId xmlns:a16="http://schemas.microsoft.com/office/drawing/2014/main" id="{864EC806-327B-48F9-8502-0920C43ED6CD}"/>
              </a:ext>
            </a:extLst>
          </p:cNvPr>
          <p:cNvCxnSpPr>
            <a:cxnSpLocks/>
          </p:cNvCxnSpPr>
          <p:nvPr/>
        </p:nvCxnSpPr>
        <p:spPr>
          <a:xfrm flipH="1">
            <a:off x="859278" y="6343200"/>
            <a:ext cx="8706753" cy="0"/>
          </a:xfrm>
          <a:prstGeom prst="line">
            <a:avLst/>
          </a:prstGeom>
          <a:ln w="28575" cap="rnd">
            <a:solidFill>
              <a:schemeClr val="bg2">
                <a:lumMod val="5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9F68F68-7FB7-E741-B6D4-ED382E0C7FA9}"/>
              </a:ext>
            </a:extLst>
          </p:cNvPr>
          <p:cNvSpPr txBox="1"/>
          <p:nvPr/>
        </p:nvSpPr>
        <p:spPr>
          <a:xfrm>
            <a:off x="859278" y="514799"/>
            <a:ext cx="10296716" cy="735779"/>
          </a:xfrm>
          <a:prstGeom prst="rect">
            <a:avLst/>
          </a:prstGeom>
          <a:noFill/>
        </p:spPr>
        <p:txBody>
          <a:bodyPr wrap="square" rtlCol="0">
            <a:spAutoFit/>
          </a:bodyPr>
          <a:lstStyle/>
          <a:p>
            <a:pPr algn="ctr">
              <a:lnSpc>
                <a:spcPct val="150000"/>
              </a:lnSpc>
            </a:pPr>
            <a:r>
              <a:rPr lang="en-US" sz="3200" b="1" dirty="0">
                <a:latin typeface="Century Gothic" panose="020B0502020202020204" pitchFamily="34" charset="0"/>
              </a:rPr>
              <a:t>Minimize Opportunity</a:t>
            </a:r>
          </a:p>
        </p:txBody>
      </p:sp>
      <p:cxnSp>
        <p:nvCxnSpPr>
          <p:cNvPr id="9" name="Straight Connector 8">
            <a:extLst>
              <a:ext uri="{FF2B5EF4-FFF2-40B4-BE49-F238E27FC236}">
                <a16:creationId xmlns:a16="http://schemas.microsoft.com/office/drawing/2014/main" id="{9D46E586-2F31-DB4B-9038-4BDD28695CC1}"/>
              </a:ext>
            </a:extLst>
          </p:cNvPr>
          <p:cNvCxnSpPr>
            <a:cxnSpLocks/>
          </p:cNvCxnSpPr>
          <p:nvPr/>
        </p:nvCxnSpPr>
        <p:spPr>
          <a:xfrm>
            <a:off x="2112645" y="1528935"/>
            <a:ext cx="7966710" cy="0"/>
          </a:xfrm>
          <a:prstGeom prst="line">
            <a:avLst/>
          </a:prstGeom>
          <a:ln w="19050">
            <a:solidFill>
              <a:srgbClr val="CBD6E6"/>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0DE2D9E-61DC-A34D-B34A-093C71067E80}"/>
              </a:ext>
            </a:extLst>
          </p:cNvPr>
          <p:cNvSpPr txBox="1"/>
          <p:nvPr/>
        </p:nvSpPr>
        <p:spPr>
          <a:xfrm>
            <a:off x="1299449" y="1972361"/>
            <a:ext cx="8981871" cy="3581622"/>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200" b="1" dirty="0">
                <a:latin typeface="Century Gothic" panose="020B0502020202020204" pitchFamily="34" charset="0"/>
              </a:rPr>
              <a:t>More than 80 percent of sexual abuse incident happen in isolated, one-on-one situations with a child. </a:t>
            </a:r>
          </a:p>
          <a:p>
            <a:pPr marL="457200" indent="-457200">
              <a:lnSpc>
                <a:spcPct val="150000"/>
              </a:lnSpc>
              <a:buFont typeface="Arial" panose="020B0604020202020204" pitchFamily="34" charset="0"/>
              <a:buChar char="•"/>
            </a:pPr>
            <a:r>
              <a:rPr lang="en-US" sz="2200" b="1" dirty="0">
                <a:latin typeface="Century Gothic" panose="020B0502020202020204" pitchFamily="34" charset="0"/>
              </a:rPr>
              <a:t>So, if you eliminate or reduce these isolated, one-on-one situations, you’ll dramatically lower the risk. </a:t>
            </a:r>
          </a:p>
          <a:p>
            <a:pPr marL="457200" indent="-457200">
              <a:lnSpc>
                <a:spcPct val="150000"/>
              </a:lnSpc>
              <a:buFont typeface="Arial" panose="020B0604020202020204" pitchFamily="34" charset="0"/>
              <a:buChar char="•"/>
            </a:pPr>
            <a:r>
              <a:rPr lang="en-US" sz="2200" b="1" dirty="0">
                <a:latin typeface="Century Gothic" panose="020B0502020202020204" pitchFamily="34" charset="0"/>
              </a:rPr>
              <a:t>All encounters with children should be</a:t>
            </a:r>
          </a:p>
          <a:p>
            <a:pPr marL="1714500" lvl="3" indent="-342900">
              <a:lnSpc>
                <a:spcPct val="150000"/>
              </a:lnSpc>
              <a:buFont typeface="Courier New" panose="02070309020205020404" pitchFamily="49" charset="0"/>
              <a:buChar char="o"/>
            </a:pPr>
            <a:r>
              <a:rPr lang="en-US" sz="2200" b="1" dirty="0">
                <a:latin typeface="Century Gothic" panose="020B0502020202020204" pitchFamily="34" charset="0"/>
              </a:rPr>
              <a:t>Observable</a:t>
            </a:r>
          </a:p>
          <a:p>
            <a:pPr marL="1714500" lvl="3" indent="-342900">
              <a:lnSpc>
                <a:spcPct val="150000"/>
              </a:lnSpc>
              <a:buFont typeface="Courier New" panose="02070309020205020404" pitchFamily="49" charset="0"/>
              <a:buChar char="o"/>
            </a:pPr>
            <a:r>
              <a:rPr lang="en-US" sz="2200" b="1" dirty="0">
                <a:latin typeface="Century Gothic" panose="020B0502020202020204" pitchFamily="34" charset="0"/>
              </a:rPr>
              <a:t>Interruptible</a:t>
            </a:r>
          </a:p>
        </p:txBody>
      </p:sp>
    </p:spTree>
    <p:extLst>
      <p:ext uri="{BB962C8B-B14F-4D97-AF65-F5344CB8AC3E}">
        <p14:creationId xmlns:p14="http://schemas.microsoft.com/office/powerpoint/2010/main" val="349604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2651" y="224353"/>
            <a:ext cx="9412427" cy="1821974"/>
          </a:xfrm>
          <a:prstGeom prst="rect">
            <a:avLst/>
          </a:prstGeom>
          <a:noFill/>
        </p:spPr>
        <p:txBody>
          <a:bodyPr wrap="square" rtlCol="0">
            <a:spAutoFit/>
          </a:bodyPr>
          <a:lstStyle/>
          <a:p>
            <a:pPr algn="ctr">
              <a:lnSpc>
                <a:spcPct val="150000"/>
              </a:lnSpc>
            </a:pPr>
            <a:r>
              <a:rPr lang="en-US" sz="4000" b="1" dirty="0">
                <a:latin typeface="Century Gothic" panose="020B0502020202020204" pitchFamily="34" charset="0"/>
              </a:rPr>
              <a:t>Nature of Abuse </a:t>
            </a:r>
          </a:p>
          <a:p>
            <a:pPr algn="ctr">
              <a:lnSpc>
                <a:spcPct val="150000"/>
              </a:lnSpc>
            </a:pPr>
            <a:endParaRPr lang="en-US" sz="4000" dirty="0">
              <a:latin typeface="Century Gothic" panose="020B0502020202020204" pitchFamily="34" charset="0"/>
            </a:endParaRPr>
          </a:p>
        </p:txBody>
      </p:sp>
      <p:sp>
        <p:nvSpPr>
          <p:cNvPr id="15" name="Rectangle 14">
            <a:extLst>
              <a:ext uri="{FF2B5EF4-FFF2-40B4-BE49-F238E27FC236}">
                <a16:creationId xmlns:a16="http://schemas.microsoft.com/office/drawing/2014/main" id="{24EA31E5-16E9-494D-9CD1-B54707D2D9ED}"/>
              </a:ext>
            </a:extLst>
          </p:cNvPr>
          <p:cNvSpPr/>
          <p:nvPr/>
        </p:nvSpPr>
        <p:spPr>
          <a:xfrm>
            <a:off x="726113" y="-24177"/>
            <a:ext cx="133165" cy="6882177"/>
          </a:xfrm>
          <a:prstGeom prst="rect">
            <a:avLst/>
          </a:prstGeom>
          <a:solidFill>
            <a:srgbClr val="CBD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1F7F8E-B842-4154-ACB3-CCFBBDB8EBCD}"/>
              </a:ext>
            </a:extLst>
          </p:cNvPr>
          <p:cNvSpPr/>
          <p:nvPr/>
        </p:nvSpPr>
        <p:spPr>
          <a:xfrm>
            <a:off x="233465" y="-13233"/>
            <a:ext cx="408562" cy="68712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8620653-C6F0-4D6C-9276-6A4AF3DF603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9763812" y="5979593"/>
            <a:ext cx="2054061" cy="539075"/>
          </a:xfrm>
          <a:prstGeom prst="rect">
            <a:avLst/>
          </a:prstGeom>
        </p:spPr>
      </p:pic>
      <p:cxnSp>
        <p:nvCxnSpPr>
          <p:cNvPr id="13" name="Straight Connector 12">
            <a:extLst>
              <a:ext uri="{FF2B5EF4-FFF2-40B4-BE49-F238E27FC236}">
                <a16:creationId xmlns:a16="http://schemas.microsoft.com/office/drawing/2014/main" id="{864EC806-327B-48F9-8502-0920C43ED6CD}"/>
              </a:ext>
            </a:extLst>
          </p:cNvPr>
          <p:cNvCxnSpPr>
            <a:cxnSpLocks/>
          </p:cNvCxnSpPr>
          <p:nvPr/>
        </p:nvCxnSpPr>
        <p:spPr>
          <a:xfrm flipH="1">
            <a:off x="859278" y="6343200"/>
            <a:ext cx="8706753" cy="0"/>
          </a:xfrm>
          <a:prstGeom prst="line">
            <a:avLst/>
          </a:prstGeom>
          <a:ln w="28575" cap="rnd">
            <a:solidFill>
              <a:schemeClr val="bg2">
                <a:lumMod val="5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0F7B475-EB58-478A-8AFD-564ACC02F791}"/>
              </a:ext>
            </a:extLst>
          </p:cNvPr>
          <p:cNvSpPr txBox="1"/>
          <p:nvPr/>
        </p:nvSpPr>
        <p:spPr>
          <a:xfrm>
            <a:off x="1066922" y="1648256"/>
            <a:ext cx="10754883" cy="3416320"/>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Century Gothic" panose="020B0502020202020204" pitchFamily="34" charset="0"/>
              </a:rPr>
              <a:t>Over 90% of the time children are abused by someone they know—often someone who is supposed to protect them.</a:t>
            </a:r>
          </a:p>
          <a:p>
            <a:pPr marL="571500" indent="-571500">
              <a:buFont typeface="Arial" panose="020B0604020202020204" pitchFamily="34" charset="0"/>
              <a:buChar char="•"/>
            </a:pPr>
            <a:r>
              <a:rPr lang="en-US" sz="3600" dirty="0">
                <a:latin typeface="Century Gothic" panose="020B0502020202020204" pitchFamily="34" charset="0"/>
              </a:rPr>
              <a:t>In almost every case, the only witnesses are the perpetrator and the victim.</a:t>
            </a:r>
          </a:p>
          <a:p>
            <a:pPr marL="571500" indent="-571500">
              <a:buFont typeface="Arial" panose="020B0604020202020204" pitchFamily="34" charset="0"/>
              <a:buChar char="•"/>
            </a:pPr>
            <a:r>
              <a:rPr lang="en-US" sz="3600" dirty="0">
                <a:latin typeface="Century Gothic" panose="020B0502020202020204" pitchFamily="34" charset="0"/>
              </a:rPr>
              <a:t>Children rarely report abuse immediately. </a:t>
            </a:r>
          </a:p>
        </p:txBody>
      </p:sp>
      <p:cxnSp>
        <p:nvCxnSpPr>
          <p:cNvPr id="4" name="Straight Connector 3">
            <a:extLst>
              <a:ext uri="{FF2B5EF4-FFF2-40B4-BE49-F238E27FC236}">
                <a16:creationId xmlns:a16="http://schemas.microsoft.com/office/drawing/2014/main" id="{A4B1E6A3-5FBD-4351-A7E0-688A91F90B1C}"/>
              </a:ext>
            </a:extLst>
          </p:cNvPr>
          <p:cNvCxnSpPr/>
          <p:nvPr/>
        </p:nvCxnSpPr>
        <p:spPr>
          <a:xfrm>
            <a:off x="2900378" y="1082708"/>
            <a:ext cx="6829777" cy="0"/>
          </a:xfrm>
          <a:prstGeom prst="line">
            <a:avLst/>
          </a:prstGeom>
          <a:ln w="19050">
            <a:solidFill>
              <a:srgbClr val="CBD6E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206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0A7501-36EF-D141-A18E-D26507D2DFCE}"/>
              </a:ext>
            </a:extLst>
          </p:cNvPr>
          <p:cNvSpPr/>
          <p:nvPr/>
        </p:nvSpPr>
        <p:spPr>
          <a:xfrm>
            <a:off x="0" y="282956"/>
            <a:ext cx="12192000" cy="112262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4EA31E5-16E9-494D-9CD1-B54707D2D9ED}"/>
              </a:ext>
            </a:extLst>
          </p:cNvPr>
          <p:cNvSpPr/>
          <p:nvPr/>
        </p:nvSpPr>
        <p:spPr>
          <a:xfrm>
            <a:off x="726113" y="-24177"/>
            <a:ext cx="133165" cy="6882177"/>
          </a:xfrm>
          <a:prstGeom prst="rect">
            <a:avLst/>
          </a:prstGeom>
          <a:solidFill>
            <a:srgbClr val="CBD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1F7F8E-B842-4154-ACB3-CCFBBDB8EBCD}"/>
              </a:ext>
            </a:extLst>
          </p:cNvPr>
          <p:cNvSpPr/>
          <p:nvPr/>
        </p:nvSpPr>
        <p:spPr>
          <a:xfrm>
            <a:off x="233465" y="-13233"/>
            <a:ext cx="408562" cy="68712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8620653-C6F0-4D6C-9276-6A4AF3DF603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9763812" y="5979593"/>
            <a:ext cx="2054061" cy="539075"/>
          </a:xfrm>
          <a:prstGeom prst="rect">
            <a:avLst/>
          </a:prstGeom>
        </p:spPr>
      </p:pic>
      <p:cxnSp>
        <p:nvCxnSpPr>
          <p:cNvPr id="13" name="Straight Connector 12">
            <a:extLst>
              <a:ext uri="{FF2B5EF4-FFF2-40B4-BE49-F238E27FC236}">
                <a16:creationId xmlns:a16="http://schemas.microsoft.com/office/drawing/2014/main" id="{864EC806-327B-48F9-8502-0920C43ED6CD}"/>
              </a:ext>
            </a:extLst>
          </p:cNvPr>
          <p:cNvCxnSpPr>
            <a:cxnSpLocks/>
          </p:cNvCxnSpPr>
          <p:nvPr/>
        </p:nvCxnSpPr>
        <p:spPr>
          <a:xfrm flipH="1">
            <a:off x="859278" y="6343200"/>
            <a:ext cx="8706753" cy="0"/>
          </a:xfrm>
          <a:prstGeom prst="line">
            <a:avLst/>
          </a:prstGeom>
          <a:ln w="28575" cap="rnd">
            <a:solidFill>
              <a:schemeClr val="bg2">
                <a:lumMod val="5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9F68F68-7FB7-E741-B6D4-ED382E0C7FA9}"/>
              </a:ext>
            </a:extLst>
          </p:cNvPr>
          <p:cNvSpPr txBox="1"/>
          <p:nvPr/>
        </p:nvSpPr>
        <p:spPr>
          <a:xfrm>
            <a:off x="859278" y="495338"/>
            <a:ext cx="10296716" cy="735779"/>
          </a:xfrm>
          <a:prstGeom prst="rect">
            <a:avLst/>
          </a:prstGeom>
          <a:noFill/>
        </p:spPr>
        <p:txBody>
          <a:bodyPr wrap="square" rtlCol="0">
            <a:spAutoFit/>
          </a:bodyPr>
          <a:lstStyle/>
          <a:p>
            <a:pPr algn="ctr">
              <a:lnSpc>
                <a:spcPct val="150000"/>
              </a:lnSpc>
            </a:pPr>
            <a:r>
              <a:rPr lang="en-US" sz="3200" b="1" dirty="0">
                <a:latin typeface="Century Gothic" panose="020B0502020202020204" pitchFamily="34" charset="0"/>
              </a:rPr>
              <a:t>ADDITIONAL TIPS</a:t>
            </a:r>
          </a:p>
        </p:txBody>
      </p:sp>
      <p:cxnSp>
        <p:nvCxnSpPr>
          <p:cNvPr id="9" name="Straight Connector 8">
            <a:extLst>
              <a:ext uri="{FF2B5EF4-FFF2-40B4-BE49-F238E27FC236}">
                <a16:creationId xmlns:a16="http://schemas.microsoft.com/office/drawing/2014/main" id="{9D46E586-2F31-DB4B-9038-4BDD28695CC1}"/>
              </a:ext>
            </a:extLst>
          </p:cNvPr>
          <p:cNvCxnSpPr>
            <a:cxnSpLocks/>
          </p:cNvCxnSpPr>
          <p:nvPr/>
        </p:nvCxnSpPr>
        <p:spPr>
          <a:xfrm>
            <a:off x="2112645" y="1648639"/>
            <a:ext cx="7966710" cy="0"/>
          </a:xfrm>
          <a:prstGeom prst="line">
            <a:avLst/>
          </a:prstGeom>
          <a:ln w="19050">
            <a:solidFill>
              <a:srgbClr val="CBD6E6"/>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0DE2D9E-61DC-A34D-B34A-093C71067E80}"/>
              </a:ext>
            </a:extLst>
          </p:cNvPr>
          <p:cNvSpPr txBox="1"/>
          <p:nvPr/>
        </p:nvSpPr>
        <p:spPr>
          <a:xfrm>
            <a:off x="1299449" y="1765378"/>
            <a:ext cx="8981871" cy="4597284"/>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200" b="1" dirty="0">
                <a:latin typeface="Century Gothic" panose="020B0502020202020204" pitchFamily="34" charset="0"/>
              </a:rPr>
              <a:t>Pay attention to gut feelings</a:t>
            </a:r>
          </a:p>
          <a:p>
            <a:pPr marL="457200" indent="-457200">
              <a:lnSpc>
                <a:spcPct val="150000"/>
              </a:lnSpc>
              <a:buFont typeface="Arial" panose="020B0604020202020204" pitchFamily="34" charset="0"/>
              <a:buChar char="•"/>
            </a:pPr>
            <a:r>
              <a:rPr lang="en-US" sz="2200" b="1" dirty="0">
                <a:latin typeface="Century Gothic" panose="020B0502020202020204" pitchFamily="34" charset="0"/>
              </a:rPr>
              <a:t>Acknowledge a child’s resistance to a specific person or situation</a:t>
            </a:r>
          </a:p>
          <a:p>
            <a:pPr marL="457200" indent="-457200">
              <a:lnSpc>
                <a:spcPct val="150000"/>
              </a:lnSpc>
              <a:buFont typeface="Arial" panose="020B0604020202020204" pitchFamily="34" charset="0"/>
              <a:buChar char="•"/>
            </a:pPr>
            <a:r>
              <a:rPr lang="en-US" sz="2200" b="1" dirty="0">
                <a:latin typeface="Century Gothic" panose="020B0502020202020204" pitchFamily="34" charset="0"/>
              </a:rPr>
              <a:t>Don’t force a child to hug or kiss anyone</a:t>
            </a:r>
          </a:p>
          <a:p>
            <a:pPr marL="457200" indent="-457200">
              <a:lnSpc>
                <a:spcPct val="150000"/>
              </a:lnSpc>
              <a:buFont typeface="Arial" panose="020B0604020202020204" pitchFamily="34" charset="0"/>
              <a:buChar char="•"/>
            </a:pPr>
            <a:r>
              <a:rPr lang="en-US" sz="2200" b="1" dirty="0">
                <a:latin typeface="Century Gothic" panose="020B0502020202020204" pitchFamily="34" charset="0"/>
              </a:rPr>
              <a:t>Talk to your child about body safety, tell them you will believe them if they tell you something serious is going on</a:t>
            </a:r>
          </a:p>
          <a:p>
            <a:pPr marL="457200" indent="-457200">
              <a:lnSpc>
                <a:spcPct val="150000"/>
              </a:lnSpc>
              <a:buFont typeface="Arial" panose="020B0604020202020204" pitchFamily="34" charset="0"/>
              <a:buChar char="•"/>
            </a:pPr>
            <a:r>
              <a:rPr lang="en-US" sz="2200" b="1" dirty="0">
                <a:latin typeface="Century Gothic" panose="020B0502020202020204" pitchFamily="34" charset="0"/>
              </a:rPr>
              <a:t>Use the correct medical terminology for body parts</a:t>
            </a:r>
          </a:p>
          <a:p>
            <a:pPr marL="457200" indent="-457200">
              <a:lnSpc>
                <a:spcPct val="150000"/>
              </a:lnSpc>
              <a:buFont typeface="Arial" panose="020B0604020202020204" pitchFamily="34" charset="0"/>
              <a:buChar char="•"/>
            </a:pPr>
            <a:r>
              <a:rPr lang="en-US" sz="2200" b="1" dirty="0">
                <a:latin typeface="Century Gothic" panose="020B0502020202020204" pitchFamily="34" charset="0"/>
              </a:rPr>
              <a:t>Talk to your child about “secrets”, use the word surprises instead</a:t>
            </a:r>
          </a:p>
        </p:txBody>
      </p:sp>
    </p:spTree>
    <p:extLst>
      <p:ext uri="{BB962C8B-B14F-4D97-AF65-F5344CB8AC3E}">
        <p14:creationId xmlns:p14="http://schemas.microsoft.com/office/powerpoint/2010/main" val="413766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4EA31E5-16E9-494D-9CD1-B54707D2D9ED}"/>
              </a:ext>
            </a:extLst>
          </p:cNvPr>
          <p:cNvSpPr/>
          <p:nvPr/>
        </p:nvSpPr>
        <p:spPr>
          <a:xfrm>
            <a:off x="726113" y="-24177"/>
            <a:ext cx="133165" cy="6882177"/>
          </a:xfrm>
          <a:prstGeom prst="rect">
            <a:avLst/>
          </a:prstGeom>
          <a:solidFill>
            <a:srgbClr val="CBD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1F7F8E-B842-4154-ACB3-CCFBBDB8EBCD}"/>
              </a:ext>
            </a:extLst>
          </p:cNvPr>
          <p:cNvSpPr/>
          <p:nvPr/>
        </p:nvSpPr>
        <p:spPr>
          <a:xfrm>
            <a:off x="233465" y="-13233"/>
            <a:ext cx="408562" cy="68712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8620653-C6F0-4D6C-9276-6A4AF3DF603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9763812" y="5979593"/>
            <a:ext cx="2054061" cy="539075"/>
          </a:xfrm>
          <a:prstGeom prst="rect">
            <a:avLst/>
          </a:prstGeom>
        </p:spPr>
      </p:pic>
      <p:cxnSp>
        <p:nvCxnSpPr>
          <p:cNvPr id="13" name="Straight Connector 12">
            <a:extLst>
              <a:ext uri="{FF2B5EF4-FFF2-40B4-BE49-F238E27FC236}">
                <a16:creationId xmlns:a16="http://schemas.microsoft.com/office/drawing/2014/main" id="{864EC806-327B-48F9-8502-0920C43ED6CD}"/>
              </a:ext>
            </a:extLst>
          </p:cNvPr>
          <p:cNvCxnSpPr>
            <a:cxnSpLocks/>
          </p:cNvCxnSpPr>
          <p:nvPr/>
        </p:nvCxnSpPr>
        <p:spPr>
          <a:xfrm flipH="1">
            <a:off x="859278" y="6343200"/>
            <a:ext cx="8706753" cy="0"/>
          </a:xfrm>
          <a:prstGeom prst="line">
            <a:avLst/>
          </a:prstGeom>
          <a:ln w="28575" cap="rnd">
            <a:solidFill>
              <a:schemeClr val="bg2">
                <a:lumMod val="5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9F68F68-7FB7-E741-B6D4-ED382E0C7FA9}"/>
              </a:ext>
            </a:extLst>
          </p:cNvPr>
          <p:cNvSpPr txBox="1"/>
          <p:nvPr/>
        </p:nvSpPr>
        <p:spPr>
          <a:xfrm>
            <a:off x="947642" y="539075"/>
            <a:ext cx="10296716" cy="816185"/>
          </a:xfrm>
          <a:prstGeom prst="rect">
            <a:avLst/>
          </a:prstGeom>
          <a:noFill/>
        </p:spPr>
        <p:txBody>
          <a:bodyPr wrap="square" rtlCol="0">
            <a:spAutoFit/>
          </a:bodyPr>
          <a:lstStyle/>
          <a:p>
            <a:pPr algn="ctr">
              <a:lnSpc>
                <a:spcPct val="150000"/>
              </a:lnSpc>
            </a:pPr>
            <a:r>
              <a:rPr lang="en-US" sz="3600" b="1" dirty="0">
                <a:latin typeface="Century Gothic" panose="020B0502020202020204" pitchFamily="34" charset="0"/>
              </a:rPr>
              <a:t>CPS Hotline</a:t>
            </a:r>
          </a:p>
        </p:txBody>
      </p:sp>
      <p:cxnSp>
        <p:nvCxnSpPr>
          <p:cNvPr id="9" name="Straight Connector 8">
            <a:extLst>
              <a:ext uri="{FF2B5EF4-FFF2-40B4-BE49-F238E27FC236}">
                <a16:creationId xmlns:a16="http://schemas.microsoft.com/office/drawing/2014/main" id="{9D46E586-2F31-DB4B-9038-4BDD28695CC1}"/>
              </a:ext>
            </a:extLst>
          </p:cNvPr>
          <p:cNvCxnSpPr>
            <a:cxnSpLocks/>
          </p:cNvCxnSpPr>
          <p:nvPr/>
        </p:nvCxnSpPr>
        <p:spPr>
          <a:xfrm>
            <a:off x="2112645" y="1528935"/>
            <a:ext cx="7966710" cy="0"/>
          </a:xfrm>
          <a:prstGeom prst="line">
            <a:avLst/>
          </a:prstGeom>
          <a:ln w="19050">
            <a:solidFill>
              <a:srgbClr val="CBD6E6"/>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0DE2D9E-61DC-A34D-B34A-093C71067E80}"/>
              </a:ext>
            </a:extLst>
          </p:cNvPr>
          <p:cNvSpPr txBox="1"/>
          <p:nvPr/>
        </p:nvSpPr>
        <p:spPr>
          <a:xfrm>
            <a:off x="1512642" y="2010337"/>
            <a:ext cx="8981871" cy="655308"/>
          </a:xfrm>
          <a:prstGeom prst="rect">
            <a:avLst/>
          </a:prstGeom>
          <a:noFill/>
        </p:spPr>
        <p:txBody>
          <a:bodyPr wrap="square" rtlCol="0">
            <a:spAutoFit/>
          </a:bodyPr>
          <a:lstStyle/>
          <a:p>
            <a:pPr algn="ctr">
              <a:lnSpc>
                <a:spcPct val="150000"/>
              </a:lnSpc>
            </a:pPr>
            <a:r>
              <a:rPr lang="en-US" sz="2800" b="1" dirty="0">
                <a:latin typeface="Century Gothic" panose="020B0502020202020204" pitchFamily="34" charset="0"/>
              </a:rPr>
              <a:t>WV Child Abuse and Neglect Hotline</a:t>
            </a:r>
          </a:p>
        </p:txBody>
      </p:sp>
      <p:sp>
        <p:nvSpPr>
          <p:cNvPr id="2" name="Rectangle 1">
            <a:extLst>
              <a:ext uri="{FF2B5EF4-FFF2-40B4-BE49-F238E27FC236}">
                <a16:creationId xmlns:a16="http://schemas.microsoft.com/office/drawing/2014/main" id="{50B1F7B4-2AA7-7D4B-957C-40A6CBA4C8F9}"/>
              </a:ext>
            </a:extLst>
          </p:cNvPr>
          <p:cNvSpPr/>
          <p:nvPr/>
        </p:nvSpPr>
        <p:spPr>
          <a:xfrm>
            <a:off x="4099252" y="2919726"/>
            <a:ext cx="3993496" cy="584775"/>
          </a:xfrm>
          <a:prstGeom prst="rect">
            <a:avLst/>
          </a:prstGeom>
        </p:spPr>
        <p:txBody>
          <a:bodyPr wrap="square">
            <a:spAutoFit/>
          </a:bodyPr>
          <a:lstStyle/>
          <a:p>
            <a:pPr algn="ctr"/>
            <a:r>
              <a:rPr lang="en-US" altLang="en-US" sz="3200" b="1" dirty="0">
                <a:latin typeface="Century Gothic" panose="020B0502020202020204" pitchFamily="34" charset="0"/>
              </a:rPr>
              <a:t>1-800-352-6513</a:t>
            </a:r>
            <a:endParaRPr lang="en-US" sz="3200" dirty="0">
              <a:latin typeface="Century Gothic" panose="020B0502020202020204" pitchFamily="34" charset="0"/>
            </a:endParaRPr>
          </a:p>
        </p:txBody>
      </p:sp>
      <p:sp>
        <p:nvSpPr>
          <p:cNvPr id="3" name="Rectangle 2">
            <a:extLst>
              <a:ext uri="{FF2B5EF4-FFF2-40B4-BE49-F238E27FC236}">
                <a16:creationId xmlns:a16="http://schemas.microsoft.com/office/drawing/2014/main" id="{DE8126A0-92EE-4549-83BC-6636CBB9F7BC}"/>
              </a:ext>
            </a:extLst>
          </p:cNvPr>
          <p:cNvSpPr/>
          <p:nvPr/>
        </p:nvSpPr>
        <p:spPr>
          <a:xfrm>
            <a:off x="3624810" y="3792937"/>
            <a:ext cx="4942380" cy="461665"/>
          </a:xfrm>
          <a:prstGeom prst="rect">
            <a:avLst/>
          </a:prstGeom>
        </p:spPr>
        <p:txBody>
          <a:bodyPr wrap="none">
            <a:spAutoFit/>
          </a:bodyPr>
          <a:lstStyle/>
          <a:p>
            <a:pPr marL="514350" indent="-514350" algn="ctr">
              <a:spcAft>
                <a:spcPts val="1200"/>
              </a:spcAft>
            </a:pPr>
            <a:r>
              <a:rPr lang="en-US" altLang="en-US" sz="2400" b="1" dirty="0">
                <a:latin typeface="Century Gothic" panose="020B0502020202020204" pitchFamily="34" charset="0"/>
              </a:rPr>
              <a:t>24 hours a day - 7 days a week </a:t>
            </a:r>
          </a:p>
        </p:txBody>
      </p:sp>
      <p:sp>
        <p:nvSpPr>
          <p:cNvPr id="4" name="Rectangle 3">
            <a:extLst>
              <a:ext uri="{FF2B5EF4-FFF2-40B4-BE49-F238E27FC236}">
                <a16:creationId xmlns:a16="http://schemas.microsoft.com/office/drawing/2014/main" id="{7AE573F6-BF20-2C4C-B7FF-166A259ED065}"/>
              </a:ext>
            </a:extLst>
          </p:cNvPr>
          <p:cNvSpPr/>
          <p:nvPr/>
        </p:nvSpPr>
        <p:spPr>
          <a:xfrm>
            <a:off x="2955577" y="4696369"/>
            <a:ext cx="6096000" cy="923330"/>
          </a:xfrm>
          <a:prstGeom prst="rect">
            <a:avLst/>
          </a:prstGeom>
        </p:spPr>
        <p:txBody>
          <a:bodyPr>
            <a:spAutoFit/>
          </a:bodyPr>
          <a:lstStyle/>
          <a:p>
            <a:pPr marL="514350" indent="-514350" algn="ctr">
              <a:spcAft>
                <a:spcPts val="1800"/>
              </a:spcAft>
            </a:pPr>
            <a:r>
              <a:rPr lang="en-US" altLang="en-US" b="1" i="1" dirty="0">
                <a:latin typeface="Century Gothic" panose="020B0502020202020204" pitchFamily="34" charset="0"/>
              </a:rPr>
              <a:t>For serious physical abuse and sexual abuse, also contact the state police and local law enforcement.</a:t>
            </a:r>
          </a:p>
        </p:txBody>
      </p:sp>
    </p:spTree>
    <p:extLst>
      <p:ext uri="{BB962C8B-B14F-4D97-AF65-F5344CB8AC3E}">
        <p14:creationId xmlns:p14="http://schemas.microsoft.com/office/powerpoint/2010/main" val="303928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4EA31E5-16E9-494D-9CD1-B54707D2D9ED}"/>
              </a:ext>
            </a:extLst>
          </p:cNvPr>
          <p:cNvSpPr/>
          <p:nvPr/>
        </p:nvSpPr>
        <p:spPr>
          <a:xfrm>
            <a:off x="726113" y="-24177"/>
            <a:ext cx="133165" cy="6882177"/>
          </a:xfrm>
          <a:prstGeom prst="rect">
            <a:avLst/>
          </a:prstGeom>
          <a:solidFill>
            <a:srgbClr val="CBD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1F7F8E-B842-4154-ACB3-CCFBBDB8EBCD}"/>
              </a:ext>
            </a:extLst>
          </p:cNvPr>
          <p:cNvSpPr/>
          <p:nvPr/>
        </p:nvSpPr>
        <p:spPr>
          <a:xfrm>
            <a:off x="233465" y="-13233"/>
            <a:ext cx="408562" cy="68712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8620653-C6F0-4D6C-9276-6A4AF3DF603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9763812" y="5979593"/>
            <a:ext cx="2054061" cy="539075"/>
          </a:xfrm>
          <a:prstGeom prst="rect">
            <a:avLst/>
          </a:prstGeom>
        </p:spPr>
      </p:pic>
      <p:cxnSp>
        <p:nvCxnSpPr>
          <p:cNvPr id="13" name="Straight Connector 12">
            <a:extLst>
              <a:ext uri="{FF2B5EF4-FFF2-40B4-BE49-F238E27FC236}">
                <a16:creationId xmlns:a16="http://schemas.microsoft.com/office/drawing/2014/main" id="{864EC806-327B-48F9-8502-0920C43ED6CD}"/>
              </a:ext>
            </a:extLst>
          </p:cNvPr>
          <p:cNvCxnSpPr>
            <a:cxnSpLocks/>
          </p:cNvCxnSpPr>
          <p:nvPr/>
        </p:nvCxnSpPr>
        <p:spPr>
          <a:xfrm flipH="1">
            <a:off x="859278" y="6343200"/>
            <a:ext cx="8706753" cy="0"/>
          </a:xfrm>
          <a:prstGeom prst="line">
            <a:avLst/>
          </a:prstGeom>
          <a:ln w="28575" cap="rnd">
            <a:solidFill>
              <a:schemeClr val="bg2">
                <a:lumMod val="5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9F68F68-7FB7-E741-B6D4-ED382E0C7FA9}"/>
              </a:ext>
            </a:extLst>
          </p:cNvPr>
          <p:cNvSpPr txBox="1"/>
          <p:nvPr/>
        </p:nvSpPr>
        <p:spPr>
          <a:xfrm>
            <a:off x="947642" y="539075"/>
            <a:ext cx="10296716" cy="816185"/>
          </a:xfrm>
          <a:prstGeom prst="rect">
            <a:avLst/>
          </a:prstGeom>
          <a:noFill/>
        </p:spPr>
        <p:txBody>
          <a:bodyPr wrap="square" rtlCol="0">
            <a:spAutoFit/>
          </a:bodyPr>
          <a:lstStyle/>
          <a:p>
            <a:pPr algn="ctr">
              <a:lnSpc>
                <a:spcPct val="150000"/>
              </a:lnSpc>
            </a:pPr>
            <a:r>
              <a:rPr lang="en-US" sz="3600" b="1" dirty="0">
                <a:latin typeface="Century Gothic" panose="020B0502020202020204" pitchFamily="34" charset="0"/>
              </a:rPr>
              <a:t>For More Information Contact:</a:t>
            </a:r>
          </a:p>
        </p:txBody>
      </p:sp>
      <p:cxnSp>
        <p:nvCxnSpPr>
          <p:cNvPr id="9" name="Straight Connector 8">
            <a:extLst>
              <a:ext uri="{FF2B5EF4-FFF2-40B4-BE49-F238E27FC236}">
                <a16:creationId xmlns:a16="http://schemas.microsoft.com/office/drawing/2014/main" id="{9D46E586-2F31-DB4B-9038-4BDD28695CC1}"/>
              </a:ext>
            </a:extLst>
          </p:cNvPr>
          <p:cNvCxnSpPr>
            <a:cxnSpLocks/>
          </p:cNvCxnSpPr>
          <p:nvPr/>
        </p:nvCxnSpPr>
        <p:spPr>
          <a:xfrm>
            <a:off x="2112645" y="1528935"/>
            <a:ext cx="7966710" cy="0"/>
          </a:xfrm>
          <a:prstGeom prst="line">
            <a:avLst/>
          </a:prstGeom>
          <a:ln w="19050">
            <a:solidFill>
              <a:srgbClr val="CBD6E6"/>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0DE2D9E-61DC-A34D-B34A-093C71067E80}"/>
              </a:ext>
            </a:extLst>
          </p:cNvPr>
          <p:cNvSpPr txBox="1"/>
          <p:nvPr/>
        </p:nvSpPr>
        <p:spPr>
          <a:xfrm>
            <a:off x="1605064" y="1825317"/>
            <a:ext cx="8981871" cy="4003084"/>
          </a:xfrm>
          <a:prstGeom prst="rect">
            <a:avLst/>
          </a:prstGeom>
          <a:noFill/>
        </p:spPr>
        <p:txBody>
          <a:bodyPr wrap="square" rtlCol="0">
            <a:spAutoFit/>
          </a:bodyPr>
          <a:lstStyle/>
          <a:p>
            <a:pPr algn="ctr">
              <a:lnSpc>
                <a:spcPct val="150000"/>
              </a:lnSpc>
            </a:pPr>
            <a:r>
              <a:rPr lang="en-US" sz="2800" b="1" dirty="0">
                <a:latin typeface="Century Gothic" panose="020B0502020202020204" pitchFamily="34" charset="0"/>
              </a:rPr>
              <a:t>Jim McKay</a:t>
            </a:r>
          </a:p>
          <a:p>
            <a:pPr algn="ctr">
              <a:lnSpc>
                <a:spcPct val="150000"/>
              </a:lnSpc>
            </a:pPr>
            <a:r>
              <a:rPr lang="en-US" sz="2800" b="1" dirty="0">
                <a:latin typeface="Century Gothic" panose="020B0502020202020204" pitchFamily="34" charset="0"/>
              </a:rPr>
              <a:t>State Coordinator</a:t>
            </a:r>
          </a:p>
          <a:p>
            <a:pPr algn="ctr">
              <a:lnSpc>
                <a:spcPct val="150000"/>
              </a:lnSpc>
            </a:pPr>
            <a:r>
              <a:rPr lang="en-US" sz="2800" b="1" dirty="0">
                <a:latin typeface="Century Gothic" panose="020B0502020202020204" pitchFamily="34" charset="0"/>
              </a:rPr>
              <a:t>Prevent Child Abuse WV</a:t>
            </a:r>
          </a:p>
          <a:p>
            <a:pPr algn="ctr">
              <a:lnSpc>
                <a:spcPct val="150000"/>
              </a:lnSpc>
            </a:pPr>
            <a:r>
              <a:rPr lang="en-US" sz="2800" b="1" dirty="0">
                <a:latin typeface="Century Gothic" panose="020B0502020202020204" pitchFamily="34" charset="0"/>
              </a:rPr>
              <a:t>304-617-0099</a:t>
            </a:r>
          </a:p>
          <a:p>
            <a:pPr algn="ctr">
              <a:lnSpc>
                <a:spcPct val="150000"/>
              </a:lnSpc>
            </a:pPr>
            <a:endParaRPr lang="en-US" sz="2000" b="1" dirty="0">
              <a:latin typeface="Century Gothic" panose="020B0502020202020204" pitchFamily="34" charset="0"/>
            </a:endParaRPr>
          </a:p>
          <a:p>
            <a:pPr algn="ctr">
              <a:lnSpc>
                <a:spcPct val="150000"/>
              </a:lnSpc>
            </a:pPr>
            <a:r>
              <a:rPr lang="en-US" sz="2000" b="1" dirty="0">
                <a:latin typeface="Century Gothic" panose="020B0502020202020204" pitchFamily="34" charset="0"/>
              </a:rPr>
              <a:t>Email: </a:t>
            </a:r>
            <a:r>
              <a:rPr lang="en-US" sz="2000" b="1" dirty="0">
                <a:latin typeface="Century Gothic" panose="020B0502020202020204" pitchFamily="34" charset="0"/>
                <a:hlinkClick r:id="rId4"/>
              </a:rPr>
              <a:t>jim@teamwv.org</a:t>
            </a:r>
            <a:endParaRPr lang="en-US" sz="2000" b="1" dirty="0">
              <a:latin typeface="Century Gothic" panose="020B0502020202020204" pitchFamily="34" charset="0"/>
            </a:endParaRPr>
          </a:p>
          <a:p>
            <a:pPr algn="ctr">
              <a:lnSpc>
                <a:spcPct val="150000"/>
              </a:lnSpc>
            </a:pPr>
            <a:r>
              <a:rPr lang="en-US" sz="2000" b="1" dirty="0">
                <a:latin typeface="Century Gothic" panose="020B0502020202020204" pitchFamily="34" charset="0"/>
              </a:rPr>
              <a:t>http://www.preventchildabusewv.org</a:t>
            </a:r>
          </a:p>
        </p:txBody>
      </p:sp>
    </p:spTree>
    <p:extLst>
      <p:ext uri="{BB962C8B-B14F-4D97-AF65-F5344CB8AC3E}">
        <p14:creationId xmlns:p14="http://schemas.microsoft.com/office/powerpoint/2010/main" val="641497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2651" y="224353"/>
            <a:ext cx="9412427" cy="1821974"/>
          </a:xfrm>
          <a:prstGeom prst="rect">
            <a:avLst/>
          </a:prstGeom>
          <a:noFill/>
        </p:spPr>
        <p:txBody>
          <a:bodyPr wrap="square" rtlCol="0">
            <a:spAutoFit/>
          </a:bodyPr>
          <a:lstStyle/>
          <a:p>
            <a:pPr algn="ctr">
              <a:lnSpc>
                <a:spcPct val="150000"/>
              </a:lnSpc>
            </a:pPr>
            <a:r>
              <a:rPr lang="en-US" sz="4000" b="1" dirty="0">
                <a:latin typeface="Century Gothic" panose="020B0502020202020204" pitchFamily="34" charset="0"/>
              </a:rPr>
              <a:t>Facts about Child Maltreatment</a:t>
            </a:r>
          </a:p>
          <a:p>
            <a:pPr algn="ctr">
              <a:lnSpc>
                <a:spcPct val="150000"/>
              </a:lnSpc>
            </a:pPr>
            <a:endParaRPr lang="en-US" sz="4000" dirty="0">
              <a:latin typeface="Century Gothic" panose="020B0502020202020204" pitchFamily="34" charset="0"/>
            </a:endParaRPr>
          </a:p>
        </p:txBody>
      </p:sp>
      <p:sp>
        <p:nvSpPr>
          <p:cNvPr id="15" name="Rectangle 14">
            <a:extLst>
              <a:ext uri="{FF2B5EF4-FFF2-40B4-BE49-F238E27FC236}">
                <a16:creationId xmlns:a16="http://schemas.microsoft.com/office/drawing/2014/main" id="{24EA31E5-16E9-494D-9CD1-B54707D2D9ED}"/>
              </a:ext>
            </a:extLst>
          </p:cNvPr>
          <p:cNvSpPr/>
          <p:nvPr/>
        </p:nvSpPr>
        <p:spPr>
          <a:xfrm>
            <a:off x="726113" y="-24177"/>
            <a:ext cx="133165" cy="6882177"/>
          </a:xfrm>
          <a:prstGeom prst="rect">
            <a:avLst/>
          </a:prstGeom>
          <a:solidFill>
            <a:srgbClr val="CBD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1F7F8E-B842-4154-ACB3-CCFBBDB8EBCD}"/>
              </a:ext>
            </a:extLst>
          </p:cNvPr>
          <p:cNvSpPr/>
          <p:nvPr/>
        </p:nvSpPr>
        <p:spPr>
          <a:xfrm>
            <a:off x="233465" y="-13233"/>
            <a:ext cx="408562" cy="68712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8620653-C6F0-4D6C-9276-6A4AF3DF603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9763812" y="5979593"/>
            <a:ext cx="2054061" cy="539075"/>
          </a:xfrm>
          <a:prstGeom prst="rect">
            <a:avLst/>
          </a:prstGeom>
        </p:spPr>
      </p:pic>
      <p:cxnSp>
        <p:nvCxnSpPr>
          <p:cNvPr id="13" name="Straight Connector 12">
            <a:extLst>
              <a:ext uri="{FF2B5EF4-FFF2-40B4-BE49-F238E27FC236}">
                <a16:creationId xmlns:a16="http://schemas.microsoft.com/office/drawing/2014/main" id="{864EC806-327B-48F9-8502-0920C43ED6CD}"/>
              </a:ext>
            </a:extLst>
          </p:cNvPr>
          <p:cNvCxnSpPr>
            <a:cxnSpLocks/>
          </p:cNvCxnSpPr>
          <p:nvPr/>
        </p:nvCxnSpPr>
        <p:spPr>
          <a:xfrm flipH="1">
            <a:off x="859278" y="6343200"/>
            <a:ext cx="8706753" cy="0"/>
          </a:xfrm>
          <a:prstGeom prst="line">
            <a:avLst/>
          </a:prstGeom>
          <a:ln w="28575" cap="rnd">
            <a:solidFill>
              <a:schemeClr val="bg2">
                <a:lumMod val="5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0F7B475-EB58-478A-8AFD-564ACC02F791}"/>
              </a:ext>
            </a:extLst>
          </p:cNvPr>
          <p:cNvSpPr txBox="1"/>
          <p:nvPr/>
        </p:nvSpPr>
        <p:spPr>
          <a:xfrm>
            <a:off x="1066922" y="1648256"/>
            <a:ext cx="10754883" cy="3970318"/>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Century Gothic" panose="020B0502020202020204" pitchFamily="34" charset="0"/>
              </a:rPr>
              <a:t>Over 130 years since first recognition of child abuse in the U.S. </a:t>
            </a:r>
            <a:br>
              <a:rPr lang="en-US" sz="3600" dirty="0">
                <a:latin typeface="Century Gothic" panose="020B0502020202020204" pitchFamily="34" charset="0"/>
              </a:rPr>
            </a:br>
            <a:endParaRPr lang="en-US" sz="3600" dirty="0">
              <a:latin typeface="Century Gothic" panose="020B0502020202020204" pitchFamily="34" charset="0"/>
            </a:endParaRPr>
          </a:p>
          <a:p>
            <a:pPr marL="571500" indent="-571500">
              <a:buFont typeface="Arial" panose="020B0604020202020204" pitchFamily="34" charset="0"/>
              <a:buChar char="•"/>
            </a:pPr>
            <a:r>
              <a:rPr lang="en-US" sz="3600" dirty="0">
                <a:latin typeface="Century Gothic" panose="020B0502020202020204" pitchFamily="34" charset="0"/>
              </a:rPr>
              <a:t>The estimated costs of treating the effects of child maltreatment are over $103 billion per year. </a:t>
            </a:r>
          </a:p>
          <a:p>
            <a:pPr algn="r"/>
            <a:r>
              <a:rPr lang="en-US" sz="3600" dirty="0">
                <a:latin typeface="Century Gothic" panose="020B0502020202020204" pitchFamily="34" charset="0"/>
              </a:rPr>
              <a:t>		</a:t>
            </a:r>
            <a:r>
              <a:rPr lang="en-US" sz="1600" dirty="0">
                <a:latin typeface="Century Gothic" panose="020B0502020202020204" pitchFamily="34" charset="0"/>
              </a:rPr>
              <a:t>(Source: Prevent Child Abuse America)</a:t>
            </a:r>
            <a:endParaRPr lang="en-US" sz="3600" dirty="0">
              <a:latin typeface="Century Gothic" panose="020B0502020202020204" pitchFamily="34" charset="0"/>
            </a:endParaRPr>
          </a:p>
        </p:txBody>
      </p:sp>
      <p:cxnSp>
        <p:nvCxnSpPr>
          <p:cNvPr id="4" name="Straight Connector 3">
            <a:extLst>
              <a:ext uri="{FF2B5EF4-FFF2-40B4-BE49-F238E27FC236}">
                <a16:creationId xmlns:a16="http://schemas.microsoft.com/office/drawing/2014/main" id="{A4B1E6A3-5FBD-4351-A7E0-688A91F90B1C}"/>
              </a:ext>
            </a:extLst>
          </p:cNvPr>
          <p:cNvCxnSpPr/>
          <p:nvPr/>
        </p:nvCxnSpPr>
        <p:spPr>
          <a:xfrm>
            <a:off x="2900378" y="1082708"/>
            <a:ext cx="6829777" cy="0"/>
          </a:xfrm>
          <a:prstGeom prst="line">
            <a:avLst/>
          </a:prstGeom>
          <a:ln w="19050">
            <a:solidFill>
              <a:srgbClr val="CBD6E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5147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2651" y="224353"/>
            <a:ext cx="9412427" cy="1821974"/>
          </a:xfrm>
          <a:prstGeom prst="rect">
            <a:avLst/>
          </a:prstGeom>
          <a:noFill/>
        </p:spPr>
        <p:txBody>
          <a:bodyPr wrap="square" rtlCol="0">
            <a:spAutoFit/>
          </a:bodyPr>
          <a:lstStyle/>
          <a:p>
            <a:pPr algn="ctr">
              <a:lnSpc>
                <a:spcPct val="150000"/>
              </a:lnSpc>
            </a:pPr>
            <a:r>
              <a:rPr lang="en-US" sz="4000" b="1" dirty="0">
                <a:latin typeface="Century Gothic" panose="020B0502020202020204" pitchFamily="34" charset="0"/>
              </a:rPr>
              <a:t>Facts about Child Maltreatment</a:t>
            </a:r>
          </a:p>
          <a:p>
            <a:pPr algn="ctr">
              <a:lnSpc>
                <a:spcPct val="150000"/>
              </a:lnSpc>
            </a:pPr>
            <a:endParaRPr lang="en-US" sz="4000" dirty="0">
              <a:latin typeface="Century Gothic" panose="020B0502020202020204" pitchFamily="34" charset="0"/>
            </a:endParaRPr>
          </a:p>
        </p:txBody>
      </p:sp>
      <p:sp>
        <p:nvSpPr>
          <p:cNvPr id="15" name="Rectangle 14">
            <a:extLst>
              <a:ext uri="{FF2B5EF4-FFF2-40B4-BE49-F238E27FC236}">
                <a16:creationId xmlns:a16="http://schemas.microsoft.com/office/drawing/2014/main" id="{24EA31E5-16E9-494D-9CD1-B54707D2D9ED}"/>
              </a:ext>
            </a:extLst>
          </p:cNvPr>
          <p:cNvSpPr/>
          <p:nvPr/>
        </p:nvSpPr>
        <p:spPr>
          <a:xfrm>
            <a:off x="726113" y="-24177"/>
            <a:ext cx="133165" cy="6882177"/>
          </a:xfrm>
          <a:prstGeom prst="rect">
            <a:avLst/>
          </a:prstGeom>
          <a:solidFill>
            <a:srgbClr val="CBD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1F7F8E-B842-4154-ACB3-CCFBBDB8EBCD}"/>
              </a:ext>
            </a:extLst>
          </p:cNvPr>
          <p:cNvSpPr/>
          <p:nvPr/>
        </p:nvSpPr>
        <p:spPr>
          <a:xfrm>
            <a:off x="233465" y="-13233"/>
            <a:ext cx="408562" cy="68712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8620653-C6F0-4D6C-9276-6A4AF3DF603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9763812" y="5979593"/>
            <a:ext cx="2054061" cy="539075"/>
          </a:xfrm>
          <a:prstGeom prst="rect">
            <a:avLst/>
          </a:prstGeom>
        </p:spPr>
      </p:pic>
      <p:cxnSp>
        <p:nvCxnSpPr>
          <p:cNvPr id="13" name="Straight Connector 12">
            <a:extLst>
              <a:ext uri="{FF2B5EF4-FFF2-40B4-BE49-F238E27FC236}">
                <a16:creationId xmlns:a16="http://schemas.microsoft.com/office/drawing/2014/main" id="{864EC806-327B-48F9-8502-0920C43ED6CD}"/>
              </a:ext>
            </a:extLst>
          </p:cNvPr>
          <p:cNvCxnSpPr>
            <a:cxnSpLocks/>
          </p:cNvCxnSpPr>
          <p:nvPr/>
        </p:nvCxnSpPr>
        <p:spPr>
          <a:xfrm flipH="1">
            <a:off x="859278" y="6343200"/>
            <a:ext cx="8706753" cy="0"/>
          </a:xfrm>
          <a:prstGeom prst="line">
            <a:avLst/>
          </a:prstGeom>
          <a:ln w="28575" cap="rnd">
            <a:solidFill>
              <a:schemeClr val="bg2">
                <a:lumMod val="5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0F7B475-EB58-478A-8AFD-564ACC02F791}"/>
              </a:ext>
            </a:extLst>
          </p:cNvPr>
          <p:cNvSpPr txBox="1"/>
          <p:nvPr/>
        </p:nvSpPr>
        <p:spPr>
          <a:xfrm>
            <a:off x="1066922" y="1648256"/>
            <a:ext cx="10754883" cy="4693593"/>
          </a:xfrm>
          <a:prstGeom prst="rect">
            <a:avLst/>
          </a:prstGeom>
          <a:noFill/>
        </p:spPr>
        <p:txBody>
          <a:bodyPr wrap="square" rtlCol="0">
            <a:spAutoFit/>
          </a:bodyPr>
          <a:lstStyle/>
          <a:p>
            <a:r>
              <a:rPr lang="en-US" sz="3600" dirty="0">
                <a:latin typeface="Century Gothic" panose="020B0502020202020204" pitchFamily="34" charset="0"/>
              </a:rPr>
              <a:t>In West Virginia (2020): </a:t>
            </a:r>
          </a:p>
          <a:p>
            <a:endParaRPr lang="en-US" sz="1100" dirty="0">
              <a:latin typeface="Century Gothic" panose="020B0502020202020204" pitchFamily="34" charset="0"/>
            </a:endParaRPr>
          </a:p>
          <a:p>
            <a:pPr marL="457200" indent="-457200">
              <a:buFont typeface="Arial" panose="020B0604020202020204" pitchFamily="34" charset="0"/>
              <a:buChar char="•"/>
            </a:pPr>
            <a:r>
              <a:rPr lang="en-US" sz="3600" dirty="0">
                <a:latin typeface="Century Gothic" panose="020B0502020202020204" pitchFamily="34" charset="0"/>
              </a:rPr>
              <a:t>37,395 total CPS referrals</a:t>
            </a:r>
          </a:p>
          <a:p>
            <a:pPr marL="457200" indent="-457200">
              <a:buFont typeface="Arial" panose="020B0604020202020204" pitchFamily="34" charset="0"/>
              <a:buChar char="•"/>
            </a:pPr>
            <a:r>
              <a:rPr lang="en-US" sz="3600" dirty="0">
                <a:latin typeface="Century Gothic" panose="020B0502020202020204" pitchFamily="34" charset="0"/>
              </a:rPr>
              <a:t>Referral rate 105.8 / 1,000 children</a:t>
            </a:r>
          </a:p>
          <a:p>
            <a:pPr marL="457200" indent="-457200">
              <a:buFont typeface="Arial" panose="020B0604020202020204" pitchFamily="34" charset="0"/>
              <a:buChar char="•"/>
            </a:pPr>
            <a:r>
              <a:rPr lang="en-US" sz="3600" dirty="0">
                <a:latin typeface="Century Gothic" panose="020B0502020202020204" pitchFamily="34" charset="0"/>
              </a:rPr>
              <a:t>24,104 referrals (63.9%) were screened in for a CPS response</a:t>
            </a:r>
          </a:p>
          <a:p>
            <a:pPr marL="457200" indent="-457200">
              <a:buFont typeface="Arial" panose="020B0604020202020204" pitchFamily="34" charset="0"/>
              <a:buChar char="•"/>
            </a:pPr>
            <a:r>
              <a:rPr lang="en-US" sz="3600" dirty="0">
                <a:latin typeface="Century Gothic" panose="020B0502020202020204" pitchFamily="34" charset="0"/>
              </a:rPr>
              <a:t>6,411 substantiated cases</a:t>
            </a:r>
          </a:p>
          <a:p>
            <a:pPr marL="457200" indent="-457200">
              <a:buFont typeface="Arial" panose="020B0604020202020204" pitchFamily="34" charset="0"/>
              <a:buChar char="•"/>
            </a:pPr>
            <a:r>
              <a:rPr lang="en-US" sz="3600" dirty="0">
                <a:latin typeface="Century Gothic" panose="020B0502020202020204" pitchFamily="34" charset="0"/>
              </a:rPr>
              <a:t>6,116 child victims</a:t>
            </a:r>
          </a:p>
          <a:p>
            <a:pPr marL="457200" indent="-457200">
              <a:buFont typeface="Arial" panose="020B0604020202020204" pitchFamily="34" charset="0"/>
              <a:buChar char="•"/>
            </a:pPr>
            <a:r>
              <a:rPr lang="en-US" sz="3600" dirty="0">
                <a:latin typeface="Century Gothic" panose="020B0502020202020204" pitchFamily="34" charset="0"/>
              </a:rPr>
              <a:t>17.2 victims per 1,000 children</a:t>
            </a:r>
          </a:p>
        </p:txBody>
      </p:sp>
      <p:cxnSp>
        <p:nvCxnSpPr>
          <p:cNvPr id="4" name="Straight Connector 3">
            <a:extLst>
              <a:ext uri="{FF2B5EF4-FFF2-40B4-BE49-F238E27FC236}">
                <a16:creationId xmlns:a16="http://schemas.microsoft.com/office/drawing/2014/main" id="{A4B1E6A3-5FBD-4351-A7E0-688A91F90B1C}"/>
              </a:ext>
            </a:extLst>
          </p:cNvPr>
          <p:cNvCxnSpPr/>
          <p:nvPr/>
        </p:nvCxnSpPr>
        <p:spPr>
          <a:xfrm>
            <a:off x="2900378" y="1082708"/>
            <a:ext cx="6829777" cy="0"/>
          </a:xfrm>
          <a:prstGeom prst="line">
            <a:avLst/>
          </a:prstGeom>
          <a:ln w="19050">
            <a:solidFill>
              <a:srgbClr val="CBD6E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812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1F7F8E-B842-4154-ACB3-CCFBBDB8EBCD}"/>
              </a:ext>
            </a:extLst>
          </p:cNvPr>
          <p:cNvSpPr/>
          <p:nvPr/>
        </p:nvSpPr>
        <p:spPr>
          <a:xfrm>
            <a:off x="233465" y="-13233"/>
            <a:ext cx="408562" cy="68712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8620653-C6F0-4D6C-9276-6A4AF3DF603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9702203" y="5733557"/>
            <a:ext cx="2054061" cy="539075"/>
          </a:xfrm>
          <a:prstGeom prst="rect">
            <a:avLst/>
          </a:prstGeom>
        </p:spPr>
      </p:pic>
      <p:cxnSp>
        <p:nvCxnSpPr>
          <p:cNvPr id="13" name="Straight Connector 12">
            <a:extLst>
              <a:ext uri="{FF2B5EF4-FFF2-40B4-BE49-F238E27FC236}">
                <a16:creationId xmlns:a16="http://schemas.microsoft.com/office/drawing/2014/main" id="{864EC806-327B-48F9-8502-0920C43ED6CD}"/>
              </a:ext>
            </a:extLst>
          </p:cNvPr>
          <p:cNvCxnSpPr>
            <a:cxnSpLocks/>
          </p:cNvCxnSpPr>
          <p:nvPr/>
        </p:nvCxnSpPr>
        <p:spPr>
          <a:xfrm flipH="1">
            <a:off x="3716194" y="6003094"/>
            <a:ext cx="5532415" cy="0"/>
          </a:xfrm>
          <a:prstGeom prst="line">
            <a:avLst/>
          </a:prstGeom>
          <a:ln w="28575" cap="rnd">
            <a:solidFill>
              <a:schemeClr val="bg2">
                <a:lumMod val="5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F986F92-6E77-4CED-8A2A-4DFE0C26B068}"/>
              </a:ext>
            </a:extLst>
          </p:cNvPr>
          <p:cNvSpPr/>
          <p:nvPr/>
        </p:nvSpPr>
        <p:spPr>
          <a:xfrm>
            <a:off x="726113" y="-24177"/>
            <a:ext cx="133165" cy="6882177"/>
          </a:xfrm>
          <a:prstGeom prst="rect">
            <a:avLst/>
          </a:prstGeom>
          <a:solidFill>
            <a:srgbClr val="CBD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a:extLst>
              <a:ext uri="{FF2B5EF4-FFF2-40B4-BE49-F238E27FC236}">
                <a16:creationId xmlns:a16="http://schemas.microsoft.com/office/drawing/2014/main" id="{E846D22C-19F1-0A42-B76D-AC309F3F8FA8}"/>
              </a:ext>
            </a:extLst>
          </p:cNvPr>
          <p:cNvPicPr>
            <a:picLocks noChangeAspect="1" noChangeArrowheads="1"/>
          </p:cNvPicPr>
          <p:nvPr/>
        </p:nvPicPr>
        <p:blipFill>
          <a:blip r:embed="rId4">
            <a:extLst>
              <a:ext uri="{28A0092B-C50C-407E-A947-70E740481C1C}">
                <a14:useLocalDpi xmlns:a14="http://schemas.microsoft.com/office/drawing/2010/main"/>
              </a:ext>
            </a:extLst>
          </a:blip>
          <a:stretch/>
        </p:blipFill>
        <p:spPr bwMode="auto">
          <a:xfrm>
            <a:off x="1472272" y="5130700"/>
            <a:ext cx="1630927" cy="161207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24985866-0D96-9841-807A-669CB807BFDF}"/>
              </a:ext>
            </a:extLst>
          </p:cNvPr>
          <p:cNvSpPr>
            <a:spLocks noGrp="1"/>
          </p:cNvSpPr>
          <p:nvPr>
            <p:ph idx="1"/>
          </p:nvPr>
        </p:nvSpPr>
        <p:spPr>
          <a:xfrm>
            <a:off x="1810870" y="1028699"/>
            <a:ext cx="9542929" cy="3040381"/>
          </a:xfrm>
        </p:spPr>
        <p:txBody>
          <a:bodyPr>
            <a:normAutofit/>
          </a:bodyPr>
          <a:lstStyle/>
          <a:p>
            <a:pPr marL="0" indent="0" algn="ctr">
              <a:buNone/>
            </a:pPr>
            <a:endParaRPr lang="en-US" sz="4800" b="1" dirty="0">
              <a:latin typeface="Century Gothic" panose="020B0502020202020204" pitchFamily="34" charset="0"/>
            </a:endParaRPr>
          </a:p>
          <a:p>
            <a:pPr marL="0" indent="0" algn="ctr">
              <a:buNone/>
            </a:pPr>
            <a:r>
              <a:rPr lang="en-US" sz="4800" b="1" dirty="0">
                <a:latin typeface="Century Gothic" panose="020B0502020202020204" pitchFamily="34" charset="0"/>
              </a:rPr>
              <a:t>1 in 10 children in West Virginia will be a victim of sexual abuse by age 18. </a:t>
            </a:r>
            <a:endParaRPr lang="en-US" sz="3600" dirty="0">
              <a:latin typeface="Century Gothic" panose="020B0502020202020204" pitchFamily="34" charset="0"/>
            </a:endParaRPr>
          </a:p>
        </p:txBody>
      </p:sp>
    </p:spTree>
    <p:extLst>
      <p:ext uri="{BB962C8B-B14F-4D97-AF65-F5344CB8AC3E}">
        <p14:creationId xmlns:p14="http://schemas.microsoft.com/office/powerpoint/2010/main" val="36997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4EA31E5-16E9-494D-9CD1-B54707D2D9ED}"/>
              </a:ext>
            </a:extLst>
          </p:cNvPr>
          <p:cNvSpPr/>
          <p:nvPr/>
        </p:nvSpPr>
        <p:spPr>
          <a:xfrm>
            <a:off x="726113" y="-24177"/>
            <a:ext cx="133165" cy="6882177"/>
          </a:xfrm>
          <a:prstGeom prst="rect">
            <a:avLst/>
          </a:prstGeom>
          <a:solidFill>
            <a:srgbClr val="CBD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1F7F8E-B842-4154-ACB3-CCFBBDB8EBCD}"/>
              </a:ext>
            </a:extLst>
          </p:cNvPr>
          <p:cNvSpPr/>
          <p:nvPr/>
        </p:nvSpPr>
        <p:spPr>
          <a:xfrm>
            <a:off x="233465" y="-13233"/>
            <a:ext cx="408562" cy="68712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8620653-C6F0-4D6C-9276-6A4AF3DF603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9763812" y="5979593"/>
            <a:ext cx="2054061" cy="539075"/>
          </a:xfrm>
          <a:prstGeom prst="rect">
            <a:avLst/>
          </a:prstGeom>
        </p:spPr>
      </p:pic>
      <p:cxnSp>
        <p:nvCxnSpPr>
          <p:cNvPr id="13" name="Straight Connector 12">
            <a:extLst>
              <a:ext uri="{FF2B5EF4-FFF2-40B4-BE49-F238E27FC236}">
                <a16:creationId xmlns:a16="http://schemas.microsoft.com/office/drawing/2014/main" id="{864EC806-327B-48F9-8502-0920C43ED6CD}"/>
              </a:ext>
            </a:extLst>
          </p:cNvPr>
          <p:cNvCxnSpPr>
            <a:cxnSpLocks/>
          </p:cNvCxnSpPr>
          <p:nvPr/>
        </p:nvCxnSpPr>
        <p:spPr>
          <a:xfrm flipH="1">
            <a:off x="859278" y="6343200"/>
            <a:ext cx="8706753" cy="0"/>
          </a:xfrm>
          <a:prstGeom prst="line">
            <a:avLst/>
          </a:prstGeom>
          <a:ln w="28575" cap="rnd">
            <a:solidFill>
              <a:schemeClr val="bg2">
                <a:lumMod val="50000"/>
              </a:schemeClr>
            </a:solidFill>
            <a:prstDash val="dash"/>
            <a:round/>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BBCB7A02-E441-4CCC-80C0-CBA03E0726AF}"/>
              </a:ext>
            </a:extLst>
          </p:cNvPr>
          <p:cNvPicPr>
            <a:picLocks noChangeAspect="1"/>
          </p:cNvPicPr>
          <p:nvPr/>
        </p:nvPicPr>
        <p:blipFill>
          <a:blip r:embed="rId4"/>
          <a:stretch>
            <a:fillRect/>
          </a:stretch>
        </p:blipFill>
        <p:spPr>
          <a:xfrm>
            <a:off x="2319200" y="308"/>
            <a:ext cx="8539300" cy="6147744"/>
          </a:xfrm>
          <a:prstGeom prst="rect">
            <a:avLst/>
          </a:prstGeom>
        </p:spPr>
      </p:pic>
    </p:spTree>
    <p:extLst>
      <p:ext uri="{BB962C8B-B14F-4D97-AF65-F5344CB8AC3E}">
        <p14:creationId xmlns:p14="http://schemas.microsoft.com/office/powerpoint/2010/main" val="1119586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xt slide">
  <a:themeElements>
    <a:clrScheme name="Alliance Colors 2">
      <a:dk1>
        <a:srgbClr val="000000"/>
      </a:dk1>
      <a:lt1>
        <a:srgbClr val="EFF7F7"/>
      </a:lt1>
      <a:dk2>
        <a:srgbClr val="164176"/>
      </a:dk2>
      <a:lt2>
        <a:srgbClr val="C2B6AD"/>
      </a:lt2>
      <a:accent1>
        <a:srgbClr val="FFCF35"/>
      </a:accent1>
      <a:accent2>
        <a:srgbClr val="5C95CF"/>
      </a:accent2>
      <a:accent3>
        <a:srgbClr val="883695"/>
      </a:accent3>
      <a:accent4>
        <a:srgbClr val="EE7800"/>
      </a:accent4>
      <a:accent5>
        <a:srgbClr val="00BE00"/>
      </a:accent5>
      <a:accent6>
        <a:srgbClr val="A785C0"/>
      </a:accent6>
      <a:hlink>
        <a:srgbClr val="3EC0AF"/>
      </a:hlink>
      <a:folHlink>
        <a:srgbClr val="D745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xt slide">
  <a:themeElements>
    <a:clrScheme name="Alliance Colors 2">
      <a:dk1>
        <a:srgbClr val="000000"/>
      </a:dk1>
      <a:lt1>
        <a:srgbClr val="EFF7F7"/>
      </a:lt1>
      <a:dk2>
        <a:srgbClr val="164176"/>
      </a:dk2>
      <a:lt2>
        <a:srgbClr val="C2B6AD"/>
      </a:lt2>
      <a:accent1>
        <a:srgbClr val="FFCF35"/>
      </a:accent1>
      <a:accent2>
        <a:srgbClr val="5C95CF"/>
      </a:accent2>
      <a:accent3>
        <a:srgbClr val="883695"/>
      </a:accent3>
      <a:accent4>
        <a:srgbClr val="EE7800"/>
      </a:accent4>
      <a:accent5>
        <a:srgbClr val="00BE00"/>
      </a:accent5>
      <a:accent6>
        <a:srgbClr val="A785C0"/>
      </a:accent6>
      <a:hlink>
        <a:srgbClr val="3EC0AF"/>
      </a:hlink>
      <a:folHlink>
        <a:srgbClr val="D745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ext slide">
  <a:themeElements>
    <a:clrScheme name="Alliance Colors 2">
      <a:dk1>
        <a:srgbClr val="000000"/>
      </a:dk1>
      <a:lt1>
        <a:srgbClr val="EFF7F7"/>
      </a:lt1>
      <a:dk2>
        <a:srgbClr val="164176"/>
      </a:dk2>
      <a:lt2>
        <a:srgbClr val="C2B6AD"/>
      </a:lt2>
      <a:accent1>
        <a:srgbClr val="FFCF35"/>
      </a:accent1>
      <a:accent2>
        <a:srgbClr val="5C95CF"/>
      </a:accent2>
      <a:accent3>
        <a:srgbClr val="883695"/>
      </a:accent3>
      <a:accent4>
        <a:srgbClr val="EE7800"/>
      </a:accent4>
      <a:accent5>
        <a:srgbClr val="00BE00"/>
      </a:accent5>
      <a:accent6>
        <a:srgbClr val="A785C0"/>
      </a:accent6>
      <a:hlink>
        <a:srgbClr val="3EC0AF"/>
      </a:hlink>
      <a:folHlink>
        <a:srgbClr val="D745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5360</TotalTime>
  <Words>3383</Words>
  <Application>Microsoft Macintosh PowerPoint</Application>
  <PresentationFormat>Widescreen</PresentationFormat>
  <Paragraphs>337</Paragraphs>
  <Slides>52</Slides>
  <Notes>51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52</vt:i4>
      </vt:variant>
    </vt:vector>
  </HeadingPairs>
  <TitlesOfParts>
    <vt:vector size="62" baseType="lpstr">
      <vt:lpstr>Arial</vt:lpstr>
      <vt:lpstr>Bradley Hand</vt:lpstr>
      <vt:lpstr>Calibri</vt:lpstr>
      <vt:lpstr>Calibri Light</vt:lpstr>
      <vt:lpstr>Century Gothic</vt:lpstr>
      <vt:lpstr>Courier New</vt:lpstr>
      <vt:lpstr>Office Theme</vt:lpstr>
      <vt:lpstr>2_Text slide</vt:lpstr>
      <vt:lpstr>Text slide</vt:lpstr>
      <vt:lpstr>1_Text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Concerns with over reliance on mandated reporting</vt:lpstr>
      <vt:lpstr>A note about brain science.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Being a Mandated Supporter</dc:title>
  <dc:creator>Jim McKay</dc:creator>
  <cp:lastModifiedBy>Jim McKay</cp:lastModifiedBy>
  <cp:revision>54</cp:revision>
  <dcterms:created xsi:type="dcterms:W3CDTF">2021-02-02T00:17:42Z</dcterms:created>
  <dcterms:modified xsi:type="dcterms:W3CDTF">2022-06-06T16:24:51Z</dcterms:modified>
</cp:coreProperties>
</file>